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</p:sldMasterIdLst>
  <p:notesMasterIdLst>
    <p:notesMasterId r:id="rId16"/>
  </p:notesMasterIdLst>
  <p:sldIdLst>
    <p:sldId id="258" r:id="rId4"/>
    <p:sldId id="261" r:id="rId5"/>
    <p:sldId id="260" r:id="rId6"/>
    <p:sldId id="282" r:id="rId7"/>
    <p:sldId id="283" r:id="rId8"/>
    <p:sldId id="284" r:id="rId9"/>
    <p:sldId id="287" r:id="rId10"/>
    <p:sldId id="288" r:id="rId11"/>
    <p:sldId id="290" r:id="rId12"/>
    <p:sldId id="289" r:id="rId13"/>
    <p:sldId id="291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2400"/>
    <a:srgbClr val="006666"/>
    <a:srgbClr val="204441"/>
    <a:srgbClr val="822B00"/>
    <a:srgbClr val="387771"/>
    <a:srgbClr val="FFFF66"/>
    <a:srgbClr val="3D3D3D"/>
    <a:srgbClr val="AC66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947" autoAdjust="0"/>
  </p:normalViewPr>
  <p:slideViewPr>
    <p:cSldViewPr snapToGrid="0">
      <p:cViewPr varScale="1">
        <p:scale>
          <a:sx n="63" d="100"/>
          <a:sy n="63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FAE0-879F-4C12-AA81-1EDBD2710AFD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BEB87-6F21-4A10-9064-A4F81383D0B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21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13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62A3-6157-0782-C076-E22D73D9B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4BEB-6737-C0CE-3C4F-5C88A0464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B4AFD-CB8F-88C8-36CE-F5B5AD07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D6259-437C-C7C8-E3AD-B08AEC80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EF011-8839-147E-5996-F2493F21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61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E1D0-0170-93D7-E889-2F220F03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2250B-4AB9-5F15-1C8B-5F9F4136A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47181-3798-281A-1433-0D91C327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F15D-B88C-7B7C-AD5B-DE0F56FC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E913C-794E-3867-48FC-5527B8B4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16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6A4B17-C7C3-ED69-A830-3032830BD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5C136-852A-90DF-76C9-C624038A5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EB90-63C4-5C2C-5C71-F510EEA0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980-F5C0-7195-94E9-2A388152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8A2DD-7073-EC32-A80E-8C7312AE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042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700" y="5739433"/>
            <a:ext cx="12311200" cy="11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716400" y="720567"/>
            <a:ext cx="7891600" cy="5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12500" y="1747800"/>
            <a:ext cx="6844400" cy="2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12500" y="4512767"/>
            <a:ext cx="68444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85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70700" y="5739433"/>
            <a:ext cx="12311200" cy="11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 flipH="1">
            <a:off x="716365" y="719333"/>
            <a:ext cx="7891600" cy="57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271433" y="1911984"/>
            <a:ext cx="5257600" cy="1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 hasCustomPrompt="1"/>
          </p:nvPr>
        </p:nvSpPr>
        <p:spPr>
          <a:xfrm>
            <a:off x="3048867" y="2867700"/>
            <a:ext cx="145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71433" y="4242783"/>
            <a:ext cx="5257600" cy="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1180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2373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5747229" y="714636"/>
            <a:ext cx="5713200" cy="57924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690231" y="3382340"/>
            <a:ext cx="36004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938900" y="3382340"/>
            <a:ext cx="36004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38900" y="2975453"/>
            <a:ext cx="360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5"/>
          </p:nvPr>
        </p:nvSpPr>
        <p:spPr>
          <a:xfrm>
            <a:off x="6690221" y="2975453"/>
            <a:ext cx="360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671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52425" y="352425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270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727827" y="737333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79100" y="1599067"/>
            <a:ext cx="6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979100" y="2545133"/>
            <a:ext cx="6262000" cy="3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68413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99200" y="1742800"/>
            <a:ext cx="6393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193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264800" y="1699633"/>
            <a:ext cx="3874400" cy="19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264800" y="3880200"/>
            <a:ext cx="3874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2"/>
          </p:nvPr>
        </p:nvSpPr>
        <p:spPr>
          <a:xfrm>
            <a:off x="5724567" y="719333"/>
            <a:ext cx="5510400" cy="5425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020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621D-36FC-BCA8-E05B-ACD4574D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472D9-E9BD-4111-46EC-139C2ACCD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68D8-DD50-1532-0A6B-A1AF70CE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378BF-3DB0-E2AF-FDE7-9F06D2DE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EA18-BD1F-576A-3173-DF80FE17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9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6225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265433" y="2416867"/>
            <a:ext cx="7766800" cy="1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265433" y="3894733"/>
            <a:ext cx="77668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34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78000" y="6133833"/>
            <a:ext cx="12349600" cy="763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5760367" y="719333"/>
            <a:ext cx="5715200" cy="57612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075832" y="217947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6264632" y="217947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6264633" y="34565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2070209" y="34565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7433" y="2035912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406281" y="3309740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5406208" y="2035912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7433" y="3309740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264635" y="4733556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2083140" y="4733556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>
            <a:off x="5406281" y="4581296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1217433" y="4581296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2075832" y="180429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6264633" y="180429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264633" y="3080656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2070209" y="3080656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264633" y="435702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2"/>
          </p:nvPr>
        </p:nvSpPr>
        <p:spPr>
          <a:xfrm>
            <a:off x="2083140" y="435702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301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51135" y="1907500"/>
            <a:ext cx="101424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951135" y="756667"/>
            <a:ext cx="10142400" cy="11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339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960000" y="1722600"/>
            <a:ext cx="4937600" cy="4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6304067" y="1722600"/>
            <a:ext cx="4937200" cy="4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337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16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8189513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8183847" y="25506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1476851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4825917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1472333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4825817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8189513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8183847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1476851" y="291780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4825917" y="291780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1472333" y="255058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4825817" y="255058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654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" name="Google Shape;102;p17"/>
          <p:cNvSpPr>
            <a:spLocks noGrp="1"/>
          </p:cNvSpPr>
          <p:nvPr>
            <p:ph type="pic" idx="2"/>
          </p:nvPr>
        </p:nvSpPr>
        <p:spPr>
          <a:xfrm>
            <a:off x="5747229" y="714636"/>
            <a:ext cx="5713200" cy="579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960033" y="2764667"/>
            <a:ext cx="3214400" cy="2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3"/>
          </p:nvPr>
        </p:nvSpPr>
        <p:spPr>
          <a:xfrm>
            <a:off x="4542616" y="2770057"/>
            <a:ext cx="32144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4"/>
          </p:nvPr>
        </p:nvSpPr>
        <p:spPr>
          <a:xfrm>
            <a:off x="8017600" y="2770052"/>
            <a:ext cx="32144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5"/>
          </p:nvPr>
        </p:nvSpPr>
        <p:spPr>
          <a:xfrm>
            <a:off x="960033" y="2129133"/>
            <a:ext cx="32144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6"/>
          </p:nvPr>
        </p:nvSpPr>
        <p:spPr>
          <a:xfrm>
            <a:off x="4542616" y="2129136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7"/>
          </p:nvPr>
        </p:nvSpPr>
        <p:spPr>
          <a:xfrm>
            <a:off x="8017600" y="2129135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61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>
            <a:spLocks noGrp="1"/>
          </p:cNvSpPr>
          <p:nvPr>
            <p:ph type="pic" idx="2"/>
          </p:nvPr>
        </p:nvSpPr>
        <p:spPr>
          <a:xfrm>
            <a:off x="727827" y="725189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60033" y="3215419"/>
            <a:ext cx="3214400" cy="2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4542616" y="3218219"/>
            <a:ext cx="3214400" cy="2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8017600" y="3218219"/>
            <a:ext cx="3214400" cy="2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960033" y="2550373"/>
            <a:ext cx="32144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6"/>
          </p:nvPr>
        </p:nvSpPr>
        <p:spPr>
          <a:xfrm>
            <a:off x="4542619" y="2550377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7"/>
          </p:nvPr>
        </p:nvSpPr>
        <p:spPr>
          <a:xfrm>
            <a:off x="8017605" y="2550375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495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727827" y="737333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2257833" y="24762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>
            <a:off x="6865511" y="24762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2257833" y="42834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>
            <a:off x="6865511" y="42834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6"/>
          </p:nvPr>
        </p:nvSpPr>
        <p:spPr>
          <a:xfrm>
            <a:off x="2257835" y="20698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7"/>
          </p:nvPr>
        </p:nvSpPr>
        <p:spPr>
          <a:xfrm>
            <a:off x="6865517" y="20698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8"/>
          </p:nvPr>
        </p:nvSpPr>
        <p:spPr>
          <a:xfrm>
            <a:off x="2257835" y="38770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9"/>
          </p:nvPr>
        </p:nvSpPr>
        <p:spPr>
          <a:xfrm>
            <a:off x="6865517" y="38770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323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1">
  <p:cSld name="Tittle only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5" name="Google Shape;135;p20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3034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EDDA-5A64-AF0A-AE7D-707DEF60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12D5-6420-8125-EDB3-DEA44E66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9D53-A1C5-BE36-D0A4-7FC03290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5E86-B4F9-08AE-C8F3-3786ABD5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31F2-CA11-4E2B-A6BD-3299EA12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311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96000" y="1903667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16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3196000" y="3621817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99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3196000" y="5339969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379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>
            <a:spLocks noGrp="1"/>
          </p:cNvSpPr>
          <p:nvPr>
            <p:ph type="pic" idx="2"/>
          </p:nvPr>
        </p:nvSpPr>
        <p:spPr>
          <a:xfrm>
            <a:off x="5724567" y="719333"/>
            <a:ext cx="5510400" cy="5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2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951000" y="1003667"/>
            <a:ext cx="4674800" cy="11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950967" y="2278420"/>
            <a:ext cx="4674800" cy="12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951000" y="5120733"/>
            <a:ext cx="4674800" cy="1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23613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297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80113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700" y="5739433"/>
            <a:ext cx="12311200" cy="11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716400" y="720567"/>
            <a:ext cx="7891600" cy="5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12500" y="1747800"/>
            <a:ext cx="6844400" cy="2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12500" y="4512767"/>
            <a:ext cx="68444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592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70700" y="5739433"/>
            <a:ext cx="12311200" cy="11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 flipH="1">
            <a:off x="716365" y="719333"/>
            <a:ext cx="7891600" cy="57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271433" y="1911984"/>
            <a:ext cx="5257600" cy="1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 hasCustomPrompt="1"/>
          </p:nvPr>
        </p:nvSpPr>
        <p:spPr>
          <a:xfrm>
            <a:off x="3048867" y="2867700"/>
            <a:ext cx="145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271433" y="4242783"/>
            <a:ext cx="5257600" cy="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8854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2967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5747229" y="714636"/>
            <a:ext cx="5713200" cy="57924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690231" y="3382340"/>
            <a:ext cx="36004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938900" y="3382340"/>
            <a:ext cx="36004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38900" y="2975453"/>
            <a:ext cx="360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5"/>
          </p:nvPr>
        </p:nvSpPr>
        <p:spPr>
          <a:xfrm>
            <a:off x="6690221" y="2975453"/>
            <a:ext cx="360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07772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727827" y="737333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79100" y="1599067"/>
            <a:ext cx="6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979100" y="2545133"/>
            <a:ext cx="6262000" cy="3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77049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99200" y="1742800"/>
            <a:ext cx="6393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565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F2A0-D5AB-E41F-B969-209CCE71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21CB-4E0E-6E5C-4EF8-FE6479F1F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7EDC-3E3C-407B-34D4-0B003338A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B418E-396F-E029-36E7-183B29CC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FFE4C-92BC-6355-6272-4DEC266F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C4908-833F-08EE-2C22-A7B362B5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1347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264800" y="1699633"/>
            <a:ext cx="3874400" cy="19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264800" y="3880200"/>
            <a:ext cx="3874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2"/>
          </p:nvPr>
        </p:nvSpPr>
        <p:spPr>
          <a:xfrm>
            <a:off x="5724567" y="719333"/>
            <a:ext cx="5510400" cy="5425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8854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285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265433" y="2416867"/>
            <a:ext cx="7766800" cy="1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265433" y="3894733"/>
            <a:ext cx="77668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880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78000" y="6133833"/>
            <a:ext cx="12349600" cy="763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5760367" y="719333"/>
            <a:ext cx="5715200" cy="57612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075832" y="217947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6264632" y="217947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6264633" y="34565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2070209" y="345651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7433" y="2035912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406281" y="3309740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5406208" y="2035912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7433" y="3309740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264635" y="4733556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2083140" y="4733556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>
            <a:off x="5406281" y="4581296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1217433" y="4581296"/>
            <a:ext cx="668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2075832" y="180429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6264633" y="180429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264633" y="3080656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2070209" y="3080656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264633" y="435702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2"/>
          </p:nvPr>
        </p:nvSpPr>
        <p:spPr>
          <a:xfrm>
            <a:off x="2083140" y="4357021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7399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51135" y="1907500"/>
            <a:ext cx="101424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951135" y="756667"/>
            <a:ext cx="10142400" cy="11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306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960000" y="1722600"/>
            <a:ext cx="4937600" cy="4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6304067" y="1722600"/>
            <a:ext cx="4937200" cy="4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969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716400" y="1541133"/>
            <a:ext cx="10758800" cy="46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16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8189513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8183847" y="25506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1476851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4825917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1472333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4825817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8189513" y="5114660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8183847" y="474743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1476851" y="291780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4825917" y="291780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1472333" y="255058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4825817" y="255058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5704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" name="Google Shape;102;p17"/>
          <p:cNvSpPr>
            <a:spLocks noGrp="1"/>
          </p:cNvSpPr>
          <p:nvPr>
            <p:ph type="pic" idx="2"/>
          </p:nvPr>
        </p:nvSpPr>
        <p:spPr>
          <a:xfrm>
            <a:off x="5747229" y="714636"/>
            <a:ext cx="5713200" cy="579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960033" y="2764667"/>
            <a:ext cx="3214400" cy="2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3"/>
          </p:nvPr>
        </p:nvSpPr>
        <p:spPr>
          <a:xfrm>
            <a:off x="4542616" y="2770057"/>
            <a:ext cx="32144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4"/>
          </p:nvPr>
        </p:nvSpPr>
        <p:spPr>
          <a:xfrm>
            <a:off x="8017600" y="2770052"/>
            <a:ext cx="32144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5"/>
          </p:nvPr>
        </p:nvSpPr>
        <p:spPr>
          <a:xfrm>
            <a:off x="960033" y="2129133"/>
            <a:ext cx="32144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6"/>
          </p:nvPr>
        </p:nvSpPr>
        <p:spPr>
          <a:xfrm>
            <a:off x="4542616" y="2129136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7"/>
          </p:nvPr>
        </p:nvSpPr>
        <p:spPr>
          <a:xfrm>
            <a:off x="8017600" y="2129135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4807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>
            <a:spLocks noGrp="1"/>
          </p:cNvSpPr>
          <p:nvPr>
            <p:ph type="pic" idx="2"/>
          </p:nvPr>
        </p:nvSpPr>
        <p:spPr>
          <a:xfrm>
            <a:off x="727827" y="725189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60033" y="3215419"/>
            <a:ext cx="3214400" cy="2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4542616" y="3218219"/>
            <a:ext cx="3214400" cy="2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8017600" y="3218219"/>
            <a:ext cx="3214400" cy="2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960033" y="2550373"/>
            <a:ext cx="32144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6"/>
          </p:nvPr>
        </p:nvSpPr>
        <p:spPr>
          <a:xfrm>
            <a:off x="4542619" y="2550377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7"/>
          </p:nvPr>
        </p:nvSpPr>
        <p:spPr>
          <a:xfrm>
            <a:off x="8017605" y="2550375"/>
            <a:ext cx="321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20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727827" y="737333"/>
            <a:ext cx="5713200" cy="57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2257833" y="24762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>
            <a:off x="6865511" y="24762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2257833" y="42834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>
            <a:off x="6865511" y="4283460"/>
            <a:ext cx="3316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6"/>
          </p:nvPr>
        </p:nvSpPr>
        <p:spPr>
          <a:xfrm>
            <a:off x="2257835" y="20698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7"/>
          </p:nvPr>
        </p:nvSpPr>
        <p:spPr>
          <a:xfrm>
            <a:off x="6865517" y="20698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8"/>
          </p:nvPr>
        </p:nvSpPr>
        <p:spPr>
          <a:xfrm>
            <a:off x="2257835" y="38770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9"/>
          </p:nvPr>
        </p:nvSpPr>
        <p:spPr>
          <a:xfrm>
            <a:off x="6865517" y="3877060"/>
            <a:ext cx="3316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30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B95E-FEB9-5A35-73B8-1825ED67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2042-B58A-B3D9-A2C1-416FBD16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CEB7-3164-A745-FDA7-FF851448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A0423-65CC-70A6-F2BF-89669E2A7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DA74E-C9BD-EC8F-8FA9-7E14E6412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546C2-26DC-92FF-A4D8-69252594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800F5-054F-6305-A927-DDEEFF8D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15771-887E-E4C5-AE15-8E41E9D4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3919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96000" y="1903667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16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3196000" y="3621817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99"/>
            <a:ext cx="6262400" cy="1025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3196000" y="5339969"/>
            <a:ext cx="5800000" cy="48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1891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797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 flipH="1">
            <a:off x="-36673" y="6144667"/>
            <a:ext cx="122996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0132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2246-32F6-AFEF-E7BB-D21D8CB6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D473B-69B3-FF3A-225B-A74E6058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C5AB1-6DB5-B945-9819-D6C01086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D30AE-AB07-D451-E89A-A3EC2824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61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0B3F-452A-2216-D50A-D8AEC1A2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869D5-E59B-09F5-40C2-98AAE4D8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6666-72FE-A105-85E9-AC4BDA30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52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D80E-7CE2-6A47-E54C-E537C965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1F175-AE3E-78AA-650A-DDF124AB6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75689-CBED-CB43-4C13-1F95AAA5A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C361-C26F-0841-E698-BDF1B23F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3EBDB-B280-F9C7-3672-AE490FB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94594-1242-E0EC-06DF-4C69822E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39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92CE-F4EE-3905-DE89-CC0E9A3F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DF460-357C-79F7-A4BB-F1278E4EE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8F536-6583-FB04-24E4-F4C90DB3F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9571C-AB1A-BC80-53D6-D4EB9231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F2DD3-6743-6B2E-E858-66CDAABC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93CB8-64EB-ED75-3E96-90EB9A37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00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48B59D-99F3-A9D3-C055-EAD49F33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2DAA-0EF0-3B06-C4B4-689FF88C8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8E71-B0BB-893D-7724-929E93483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F4DB0-7234-401C-8DB6-C77D6A1C721F}" type="datetimeFigureOut">
              <a:rPr lang="en-IN" smtClean="0"/>
              <a:t>13-08-2023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DD31C-9054-2EE6-45AB-B92A2812A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189F-CB37-E55B-567B-81902F88F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00D0-9B03-4027-A419-5043993D1D6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19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499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7665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2" r:id="rId17"/>
    <p:sldLayoutId id="2147483704" r:id="rId18"/>
    <p:sldLayoutId id="214748370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rawpixel.com/search/sustainable" TargetMode="External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png"/><Relationship Id="rId11" Type="http://schemas.openxmlformats.org/officeDocument/2006/relationships/image" Target="../media/image17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04/ijams.2018.093801.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doi.org/10.1016/j.apenergy.2022.119882.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6">
            <a:extLst>
              <a:ext uri="{FF2B5EF4-FFF2-40B4-BE49-F238E27FC236}">
                <a16:creationId xmlns:a16="http://schemas.microsoft.com/office/drawing/2014/main" id="{5E6802B8-9020-16A5-E741-AF4204BFEE4D}"/>
              </a:ext>
            </a:extLst>
          </p:cNvPr>
          <p:cNvSpPr/>
          <p:nvPr/>
        </p:nvSpPr>
        <p:spPr>
          <a:xfrm rot="5400000">
            <a:off x="5662427" y="328423"/>
            <a:ext cx="867145" cy="12192004"/>
          </a:xfrm>
          <a:prstGeom prst="rect">
            <a:avLst/>
          </a:prstGeom>
          <a:solidFill>
            <a:srgbClr val="204441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3CD25-A155-1EF3-95B8-92B59CC27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5476" y="599267"/>
            <a:ext cx="5581650" cy="55816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5DC3F8-7A73-D66E-0457-32173AF9E036}"/>
              </a:ext>
            </a:extLst>
          </p:cNvPr>
          <p:cNvGrpSpPr/>
          <p:nvPr/>
        </p:nvGrpSpPr>
        <p:grpSpPr>
          <a:xfrm>
            <a:off x="6096000" y="1229704"/>
            <a:ext cx="6096000" cy="2033100"/>
            <a:chOff x="6309893" y="2197429"/>
            <a:chExt cx="5790524" cy="2033100"/>
          </a:xfrm>
        </p:grpSpPr>
        <p:sp>
          <p:nvSpPr>
            <p:cNvPr id="9" name="Google Shape;165;p28">
              <a:extLst>
                <a:ext uri="{FF2B5EF4-FFF2-40B4-BE49-F238E27FC236}">
                  <a16:creationId xmlns:a16="http://schemas.microsoft.com/office/drawing/2014/main" id="{19D5AAE3-EA4B-E631-9058-1006AA3FC467}"/>
                </a:ext>
              </a:extLst>
            </p:cNvPr>
            <p:cNvSpPr txBox="1">
              <a:spLocks/>
            </p:cNvSpPr>
            <p:nvPr/>
          </p:nvSpPr>
          <p:spPr>
            <a:xfrm>
              <a:off x="6309893" y="2197429"/>
              <a:ext cx="5790524" cy="19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40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Roboto Black"/>
                <a:buNone/>
                <a:defRPr sz="5200" b="0" i="0" u="none" strike="noStrike" cap="none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942"/>
                </a:buClr>
                <a:buSzPts val="5200"/>
                <a:buFont typeface="Roboto Black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4441"/>
                  </a:solidFill>
                  <a:effectLst/>
                  <a:uLnTx/>
                  <a:uFillTx/>
                  <a:latin typeface="Roboto Black"/>
                  <a:ea typeface="Roboto Black"/>
                  <a:cs typeface="Roboto Black"/>
                  <a:sym typeface="Roboto Black"/>
                </a:rPr>
                <a:t>Sustainable Energy Transition: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942"/>
                </a:buClr>
                <a:buSzPts val="5200"/>
                <a:buFont typeface="Roboto Black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4441"/>
                  </a:solidFill>
                  <a:effectLst/>
                  <a:uLnTx/>
                  <a:uFillTx/>
                  <a:latin typeface="Roboto Black"/>
                  <a:ea typeface="Roboto Black"/>
                  <a:cs typeface="Roboto Black"/>
                  <a:sym typeface="Roboto Black"/>
                </a:rPr>
                <a:t>Business Decision Support System (BDSS) for Analyzing Hydrogen Consumption, Subsidies, and Gas Trade</a:t>
              </a:r>
            </a:p>
          </p:txBody>
        </p:sp>
        <p:cxnSp>
          <p:nvCxnSpPr>
            <p:cNvPr id="11" name="Google Shape;171;p28">
              <a:extLst>
                <a:ext uri="{FF2B5EF4-FFF2-40B4-BE49-F238E27FC236}">
                  <a16:creationId xmlns:a16="http://schemas.microsoft.com/office/drawing/2014/main" id="{1CA566E5-75FF-3150-7D47-18E689684E04}"/>
                </a:ext>
              </a:extLst>
            </p:cNvPr>
            <p:cNvCxnSpPr>
              <a:cxnSpLocks/>
            </p:cNvCxnSpPr>
            <p:nvPr/>
          </p:nvCxnSpPr>
          <p:spPr>
            <a:xfrm>
              <a:off x="6416093" y="4230529"/>
              <a:ext cx="5418300" cy="0"/>
            </a:xfrm>
            <a:prstGeom prst="straightConnector1">
              <a:avLst/>
            </a:prstGeom>
            <a:noFill/>
            <a:ln w="38100" cap="flat" cmpd="sng">
              <a:solidFill>
                <a:srgbClr val="30394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 descr="Images and logos | UCD Smurfit School">
            <a:extLst>
              <a:ext uri="{FF2B5EF4-FFF2-40B4-BE49-F238E27FC236}">
                <a16:creationId xmlns:a16="http://schemas.microsoft.com/office/drawing/2014/main" id="{C18EC4FB-BC24-DFB9-A377-240328CD4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27"/>
          <a:stretch/>
        </p:blipFill>
        <p:spPr bwMode="auto">
          <a:xfrm>
            <a:off x="11312320" y="132542"/>
            <a:ext cx="788752" cy="9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5CD161-307C-7DDA-7463-C3A85DF0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886" y="351821"/>
            <a:ext cx="1156434" cy="3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6370DE4-2715-111B-967A-CF9F5726F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6" b="11070"/>
          <a:stretch/>
        </p:blipFill>
        <p:spPr bwMode="auto">
          <a:xfrm>
            <a:off x="7587812" y="4548551"/>
            <a:ext cx="991274" cy="1244658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34E87A-AE6F-C2F8-6B7E-A381FED345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5" t="19489" r="14005" b="33594"/>
          <a:stretch/>
        </p:blipFill>
        <p:spPr>
          <a:xfrm>
            <a:off x="10651888" y="4548551"/>
            <a:ext cx="991274" cy="1244658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E7937-8719-9DF1-D950-4C5F408645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527"/>
          <a:stretch/>
        </p:blipFill>
        <p:spPr>
          <a:xfrm>
            <a:off x="9119850" y="4554961"/>
            <a:ext cx="991274" cy="1238248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32266-ED83-827E-C129-350F5800EE92}"/>
              </a:ext>
            </a:extLst>
          </p:cNvPr>
          <p:cNvSpPr txBox="1"/>
          <p:nvPr/>
        </p:nvSpPr>
        <p:spPr>
          <a:xfrm>
            <a:off x="6159364" y="4038615"/>
            <a:ext cx="6032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Teammates: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Akhilesh Kapoor, Anushka Jain, and Disha Shetty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6F41A-F70F-0954-A36B-BE5F5ACD0B33}"/>
              </a:ext>
            </a:extLst>
          </p:cNvPr>
          <p:cNvGrpSpPr/>
          <p:nvPr/>
        </p:nvGrpSpPr>
        <p:grpSpPr>
          <a:xfrm>
            <a:off x="7868706" y="1028891"/>
            <a:ext cx="1986883" cy="454583"/>
            <a:chOff x="6787428" y="1540555"/>
            <a:chExt cx="1567323" cy="454583"/>
          </a:xfrm>
          <a:solidFill>
            <a:schemeClr val="bg1">
              <a:lumMod val="85000"/>
            </a:schemeClr>
          </a:solidFill>
        </p:grpSpPr>
        <p:sp>
          <p:nvSpPr>
            <p:cNvPr id="14" name="Google Shape;599;p52">
              <a:extLst>
                <a:ext uri="{FF2B5EF4-FFF2-40B4-BE49-F238E27FC236}">
                  <a16:creationId xmlns:a16="http://schemas.microsoft.com/office/drawing/2014/main" id="{C1FD8ADF-04AE-11D4-A97B-ED54439A18BC}"/>
                </a:ext>
              </a:extLst>
            </p:cNvPr>
            <p:cNvSpPr/>
            <p:nvPr/>
          </p:nvSpPr>
          <p:spPr>
            <a:xfrm>
              <a:off x="6787428" y="1540555"/>
              <a:ext cx="1567323" cy="45458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75;p33">
              <a:extLst>
                <a:ext uri="{FF2B5EF4-FFF2-40B4-BE49-F238E27FC236}">
                  <a16:creationId xmlns:a16="http://schemas.microsoft.com/office/drawing/2014/main" id="{5787E067-59FF-C0D1-CDAD-94B4B55B8672}"/>
                </a:ext>
              </a:extLst>
            </p:cNvPr>
            <p:cNvSpPr txBox="1"/>
            <p:nvPr/>
          </p:nvSpPr>
          <p:spPr>
            <a:xfrm>
              <a:off x="6844507" y="1600309"/>
              <a:ext cx="1476377" cy="33856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600" b="1" kern="0" dirty="0">
                  <a:solidFill>
                    <a:schemeClr val="bg1">
                      <a:lumMod val="1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ACCENTURE - 1</a:t>
              </a:r>
              <a:endParaRPr sz="1600" b="1" kern="0" dirty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E952A5-4B49-F475-753F-0D90358C1565}"/>
              </a:ext>
            </a:extLst>
          </p:cNvPr>
          <p:cNvSpPr txBox="1"/>
          <p:nvPr/>
        </p:nvSpPr>
        <p:spPr>
          <a:xfrm>
            <a:off x="6159364" y="3329697"/>
            <a:ext cx="5581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Mentors:</a:t>
            </a:r>
            <a:r>
              <a:rPr lang="en-US" b="1" dirty="0">
                <a:latin typeface="Söhne"/>
              </a:rPr>
              <a:t> </a:t>
            </a:r>
            <a:r>
              <a:rPr lang="en-US" i="0" dirty="0">
                <a:effectLst/>
                <a:latin typeface="Söhne"/>
              </a:rPr>
              <a:t>Dr. Mel Devine (UCD), Alton Marx (Accenture), Alexandra Bolster (Accenture)</a:t>
            </a:r>
          </a:p>
        </p:txBody>
      </p:sp>
    </p:spTree>
    <p:extLst>
      <p:ext uri="{BB962C8B-B14F-4D97-AF65-F5344CB8AC3E}">
        <p14:creationId xmlns:p14="http://schemas.microsoft.com/office/powerpoint/2010/main" val="386723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title"/>
          </p:nvPr>
        </p:nvSpPr>
        <p:spPr>
          <a:xfrm>
            <a:off x="670187" y="4809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sz="3200" dirty="0"/>
              <a:t>FUTURE SCOPE</a:t>
            </a:r>
            <a:endParaRPr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84237C-7CAE-11DB-9917-C833426F8670}"/>
              </a:ext>
            </a:extLst>
          </p:cNvPr>
          <p:cNvGrpSpPr/>
          <p:nvPr/>
        </p:nvGrpSpPr>
        <p:grpSpPr>
          <a:xfrm>
            <a:off x="670187" y="1339710"/>
            <a:ext cx="10807007" cy="4407180"/>
            <a:chOff x="670187" y="1339710"/>
            <a:chExt cx="10807007" cy="4407180"/>
          </a:xfrm>
        </p:grpSpPr>
        <p:sp>
          <p:nvSpPr>
            <p:cNvPr id="318" name="Google Shape;318;p34"/>
            <p:cNvSpPr/>
            <p:nvPr/>
          </p:nvSpPr>
          <p:spPr>
            <a:xfrm>
              <a:off x="670187" y="1339710"/>
              <a:ext cx="10807007" cy="4407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57163" dist="114300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104933" y="1529304"/>
              <a:ext cx="668800" cy="626717"/>
            </a:xfrm>
            <a:prstGeom prst="round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/>
            </a:p>
          </p:txBody>
        </p:sp>
      </p:grpSp>
      <p:sp>
        <p:nvSpPr>
          <p:cNvPr id="321" name="Google Shape;321;p34"/>
          <p:cNvSpPr txBox="1">
            <a:spLocks noGrp="1"/>
          </p:cNvSpPr>
          <p:nvPr>
            <p:ph type="title" idx="4294967295"/>
          </p:nvPr>
        </p:nvSpPr>
        <p:spPr>
          <a:xfrm>
            <a:off x="1045214" y="1577135"/>
            <a:ext cx="668800" cy="51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lt1"/>
                </a:solidFill>
              </a:rPr>
              <a:t>01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320;p34">
            <a:extLst>
              <a:ext uri="{FF2B5EF4-FFF2-40B4-BE49-F238E27FC236}">
                <a16:creationId xmlns:a16="http://schemas.microsoft.com/office/drawing/2014/main" id="{FD22E0F5-3860-330F-8FC7-EA64598F78FE}"/>
              </a:ext>
            </a:extLst>
          </p:cNvPr>
          <p:cNvSpPr/>
          <p:nvPr/>
        </p:nvSpPr>
        <p:spPr>
          <a:xfrm>
            <a:off x="1104933" y="3550943"/>
            <a:ext cx="668800" cy="626717"/>
          </a:xfrm>
          <a:prstGeom prst="round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4294967295"/>
          </p:nvPr>
        </p:nvSpPr>
        <p:spPr>
          <a:xfrm>
            <a:off x="1045214" y="3615620"/>
            <a:ext cx="668800" cy="51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lt1"/>
                </a:solidFill>
              </a:rPr>
              <a:t>03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" name="Google Shape;320;p34">
            <a:extLst>
              <a:ext uri="{FF2B5EF4-FFF2-40B4-BE49-F238E27FC236}">
                <a16:creationId xmlns:a16="http://schemas.microsoft.com/office/drawing/2014/main" id="{C9282C37-AE9E-CEF4-E801-73EE47F67AF5}"/>
              </a:ext>
            </a:extLst>
          </p:cNvPr>
          <p:cNvSpPr/>
          <p:nvPr/>
        </p:nvSpPr>
        <p:spPr>
          <a:xfrm>
            <a:off x="1095236" y="2530089"/>
            <a:ext cx="668800" cy="626717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7" name="Google Shape;329;p34">
            <a:extLst>
              <a:ext uri="{FF2B5EF4-FFF2-40B4-BE49-F238E27FC236}">
                <a16:creationId xmlns:a16="http://schemas.microsoft.com/office/drawing/2014/main" id="{5AD0BE0C-3808-2D19-68ED-6E782A36B4F0}"/>
              </a:ext>
            </a:extLst>
          </p:cNvPr>
          <p:cNvSpPr txBox="1">
            <a:spLocks/>
          </p:cNvSpPr>
          <p:nvPr/>
        </p:nvSpPr>
        <p:spPr>
          <a:xfrm>
            <a:off x="1031278" y="2602276"/>
            <a:ext cx="668800" cy="47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" sz="2000" kern="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48BB7-181E-A602-2A18-8172C519AF80}"/>
              </a:ext>
            </a:extLst>
          </p:cNvPr>
          <p:cNvSpPr txBox="1"/>
          <p:nvPr/>
        </p:nvSpPr>
        <p:spPr>
          <a:xfrm>
            <a:off x="2001091" y="1613180"/>
            <a:ext cx="7727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Söhne"/>
              </a:rPr>
              <a:t> 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Hydrogen Seasonal Analysis using robust </a:t>
            </a:r>
            <a:r>
              <a:rPr lang="en-US" sz="2000" b="1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 hierarchy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​</a:t>
            </a:r>
            <a:endParaRPr lang="en-US" b="0" i="0" dirty="0">
              <a:solidFill>
                <a:srgbClr val="30394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5578C-BF0E-B066-98DD-FCFA3E7523CA}"/>
              </a:ext>
            </a:extLst>
          </p:cNvPr>
          <p:cNvSpPr txBox="1"/>
          <p:nvPr/>
        </p:nvSpPr>
        <p:spPr>
          <a:xfrm>
            <a:off x="2001091" y="2601603"/>
            <a:ext cx="9476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Söhne"/>
              </a:rPr>
              <a:t> 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more </a:t>
            </a:r>
            <a:r>
              <a:rPr lang="en-US" sz="2000" b="1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predictors and countries’ data 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enrich hydrogen consumption estimations. 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​</a:t>
            </a:r>
            <a:endParaRPr lang="en-US" b="0" i="0" dirty="0">
              <a:solidFill>
                <a:srgbClr val="30394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DDEFF-DB1E-836C-2125-8FF994F08C85}"/>
              </a:ext>
            </a:extLst>
          </p:cNvPr>
          <p:cNvSpPr txBox="1"/>
          <p:nvPr/>
        </p:nvSpPr>
        <p:spPr>
          <a:xfrm>
            <a:off x="2081423" y="3664247"/>
            <a:ext cx="9253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Subsidy Data Analysis: 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Guiding Policymakers in lowering Hydrogen Production Costs​</a:t>
            </a:r>
            <a:endParaRPr lang="en-IN" sz="2000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320;p34">
            <a:extLst>
              <a:ext uri="{FF2B5EF4-FFF2-40B4-BE49-F238E27FC236}">
                <a16:creationId xmlns:a16="http://schemas.microsoft.com/office/drawing/2014/main" id="{44EE4181-28C8-AAF2-2F81-4FEE55F155E5}"/>
              </a:ext>
            </a:extLst>
          </p:cNvPr>
          <p:cNvSpPr/>
          <p:nvPr/>
        </p:nvSpPr>
        <p:spPr>
          <a:xfrm>
            <a:off x="1104933" y="4551204"/>
            <a:ext cx="668800" cy="626717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7" name="Google Shape;331;p34">
            <a:extLst>
              <a:ext uri="{FF2B5EF4-FFF2-40B4-BE49-F238E27FC236}">
                <a16:creationId xmlns:a16="http://schemas.microsoft.com/office/drawing/2014/main" id="{1C5D6398-6B26-2F28-60F9-ADD41468954C}"/>
              </a:ext>
            </a:extLst>
          </p:cNvPr>
          <p:cNvSpPr txBox="1">
            <a:spLocks/>
          </p:cNvSpPr>
          <p:nvPr/>
        </p:nvSpPr>
        <p:spPr>
          <a:xfrm>
            <a:off x="1045214" y="4616405"/>
            <a:ext cx="6688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" sz="2000" kern="0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9D10E-4161-D5C4-B9AC-1CC7DDD7E2CE}"/>
              </a:ext>
            </a:extLst>
          </p:cNvPr>
          <p:cNvSpPr txBox="1"/>
          <p:nvPr/>
        </p:nvSpPr>
        <p:spPr>
          <a:xfrm>
            <a:off x="2081423" y="4616405"/>
            <a:ext cx="9119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Acquire </a:t>
            </a:r>
            <a:r>
              <a:rPr lang="en-IN" sz="2000" b="1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mineral prices (Ni, Zr, Pt) </a:t>
            </a:r>
            <a:r>
              <a:rPr lang="en-IN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insightful cost analysis of hydrogen production, facilitating better investment decisions and strategic planning.​</a:t>
            </a:r>
          </a:p>
        </p:txBody>
      </p:sp>
      <p:sp>
        <p:nvSpPr>
          <p:cNvPr id="4" name="Google Shape;138;p27">
            <a:extLst>
              <a:ext uri="{FF2B5EF4-FFF2-40B4-BE49-F238E27FC236}">
                <a16:creationId xmlns:a16="http://schemas.microsoft.com/office/drawing/2014/main" id="{B09348E9-E065-AD26-74E1-1A09EFCCDE82}"/>
              </a:ext>
            </a:extLst>
          </p:cNvPr>
          <p:cNvSpPr/>
          <p:nvPr/>
        </p:nvSpPr>
        <p:spPr>
          <a:xfrm rot="16200000" flipH="1">
            <a:off x="5669436" y="348350"/>
            <a:ext cx="853126" cy="12192001"/>
          </a:xfrm>
          <a:prstGeom prst="rect">
            <a:avLst/>
          </a:prstGeom>
          <a:solidFill>
            <a:srgbClr val="204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;p5">
            <a:extLst>
              <a:ext uri="{FF2B5EF4-FFF2-40B4-BE49-F238E27FC236}">
                <a16:creationId xmlns:a16="http://schemas.microsoft.com/office/drawing/2014/main" id="{981F37B7-772B-0C4F-5E9A-46E8C4E04E41}"/>
              </a:ext>
            </a:extLst>
          </p:cNvPr>
          <p:cNvSpPr/>
          <p:nvPr/>
        </p:nvSpPr>
        <p:spPr>
          <a:xfrm flipH="1">
            <a:off x="0" y="6094400"/>
            <a:ext cx="12192000" cy="7636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0444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36E7355-F081-AC08-BBCF-EBB742F868F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2278" r="222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22FE5-BAA3-BA6B-CAA0-68D22BD9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259118"/>
            <a:ext cx="10272000" cy="763600"/>
          </a:xfrm>
        </p:spPr>
        <p:txBody>
          <a:bodyPr/>
          <a:lstStyle/>
          <a:p>
            <a:r>
              <a:rPr lang="en-IN" sz="4800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90E45-176A-1434-6E9E-5C50D30AEC5A}"/>
              </a:ext>
            </a:extLst>
          </p:cNvPr>
          <p:cNvSpPr txBox="1"/>
          <p:nvPr/>
        </p:nvSpPr>
        <p:spPr>
          <a:xfrm>
            <a:off x="1039304" y="3235118"/>
            <a:ext cx="35231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Special Thanks to Our Mentors:</a:t>
            </a:r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Dr. Mel Devine (UCD)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Alton Marx (Accenture)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Alexandra Bolster (Accenture)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69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s and logos | UCD Smurfit School">
            <a:extLst>
              <a:ext uri="{FF2B5EF4-FFF2-40B4-BE49-F238E27FC236}">
                <a16:creationId xmlns:a16="http://schemas.microsoft.com/office/drawing/2014/main" id="{E20DDDEF-086F-D07A-4BCE-121A8F42B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27"/>
          <a:stretch/>
        </p:blipFill>
        <p:spPr bwMode="auto">
          <a:xfrm>
            <a:off x="11074711" y="191934"/>
            <a:ext cx="993684" cy="11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3A46BEE-6A2C-66AA-C475-44994638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23" y="588971"/>
            <a:ext cx="1157588" cy="30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5AB93-92D0-777A-950A-DAE6DC8BE854}"/>
              </a:ext>
            </a:extLst>
          </p:cNvPr>
          <p:cNvSpPr txBox="1"/>
          <p:nvPr/>
        </p:nvSpPr>
        <p:spPr>
          <a:xfrm>
            <a:off x="9776719" y="1387216"/>
            <a:ext cx="2395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Mentors: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Mel Devin (UCD), 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Alton Marx (Accenture)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Alexandra Bolster (Accenture)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DD06F-6480-A11E-E733-07BFCD48D1A1}"/>
              </a:ext>
            </a:extLst>
          </p:cNvPr>
          <p:cNvSpPr txBox="1"/>
          <p:nvPr/>
        </p:nvSpPr>
        <p:spPr>
          <a:xfrm>
            <a:off x="9814874" y="2548254"/>
            <a:ext cx="21866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Teammates: 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Akhilesh Kapoor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Anushka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Jain</a:t>
            </a:r>
          </a:p>
          <a:p>
            <a:r>
              <a:rPr lang="en-IN" sz="14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Disha Raviraj Shetty</a:t>
            </a:r>
            <a:endParaRPr lang="en-US" sz="14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AB283-3024-2A67-91FB-9D00D6A7330E}"/>
              </a:ext>
            </a:extLst>
          </p:cNvPr>
          <p:cNvSpPr txBox="1"/>
          <p:nvPr/>
        </p:nvSpPr>
        <p:spPr>
          <a:xfrm>
            <a:off x="2377126" y="530488"/>
            <a:ext cx="7437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20444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Sustainable Energy Transition: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20444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Business Decision Support System (BDSS) for Analyzing Hydrogen Consumption, Subsidies, and Gas Trade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C380D-A300-B2FC-1D15-EB669686F5BD}"/>
              </a:ext>
            </a:extLst>
          </p:cNvPr>
          <p:cNvSpPr txBox="1"/>
          <p:nvPr/>
        </p:nvSpPr>
        <p:spPr>
          <a:xfrm>
            <a:off x="2539003" y="191934"/>
            <a:ext cx="711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MSc Business Analytics Capstone – Accenture 1</a:t>
            </a:r>
            <a:endParaRPr lang="en-GB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06BFFB-3B29-C640-ABBD-7A9A9BE06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537" y="3751385"/>
            <a:ext cx="3182297" cy="2925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C0610-4495-2783-B8E1-2456C66D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057" y="3751385"/>
            <a:ext cx="2867527" cy="2914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FDE41-0FDE-E076-B423-D814829EF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553" y="4688340"/>
            <a:ext cx="3214969" cy="19887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Call-out: Down Arrow 22">
            <a:extLst>
              <a:ext uri="{FF2B5EF4-FFF2-40B4-BE49-F238E27FC236}">
                <a16:creationId xmlns:a16="http://schemas.microsoft.com/office/drawing/2014/main" id="{9866641B-C52D-B623-3C41-6459AD584A44}"/>
              </a:ext>
            </a:extLst>
          </p:cNvPr>
          <p:cNvSpPr/>
          <p:nvPr/>
        </p:nvSpPr>
        <p:spPr>
          <a:xfrm>
            <a:off x="366337" y="895441"/>
            <a:ext cx="1934066" cy="958228"/>
          </a:xfrm>
          <a:prstGeom prst="downArrowCallou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Preparation</a:t>
            </a:r>
          </a:p>
        </p:txBody>
      </p:sp>
      <p:sp>
        <p:nvSpPr>
          <p:cNvPr id="24" name="Call-out: Down Arrow 23">
            <a:extLst>
              <a:ext uri="{FF2B5EF4-FFF2-40B4-BE49-F238E27FC236}">
                <a16:creationId xmlns:a16="http://schemas.microsoft.com/office/drawing/2014/main" id="{7C5DB3B8-013D-5660-6257-ADFB4EE8F884}"/>
              </a:ext>
            </a:extLst>
          </p:cNvPr>
          <p:cNvSpPr/>
          <p:nvPr/>
        </p:nvSpPr>
        <p:spPr>
          <a:xfrm>
            <a:off x="366337" y="2127183"/>
            <a:ext cx="1934066" cy="958228"/>
          </a:xfrm>
          <a:prstGeom prst="downArrowCallou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Modelling</a:t>
            </a:r>
          </a:p>
        </p:txBody>
      </p:sp>
      <p:sp>
        <p:nvSpPr>
          <p:cNvPr id="25" name="Call-out: Down Arrow 24">
            <a:extLst>
              <a:ext uri="{FF2B5EF4-FFF2-40B4-BE49-F238E27FC236}">
                <a16:creationId xmlns:a16="http://schemas.microsoft.com/office/drawing/2014/main" id="{57F64FFE-8800-C750-E9AA-CADBAE73FDD4}"/>
              </a:ext>
            </a:extLst>
          </p:cNvPr>
          <p:cNvSpPr/>
          <p:nvPr/>
        </p:nvSpPr>
        <p:spPr>
          <a:xfrm>
            <a:off x="366337" y="3358924"/>
            <a:ext cx="1934066" cy="958228"/>
          </a:xfrm>
          <a:prstGeom prst="downArrowCallou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Load &amp; Transform</a:t>
            </a:r>
          </a:p>
        </p:txBody>
      </p:sp>
      <p:sp>
        <p:nvSpPr>
          <p:cNvPr id="26" name="Call-out: Down Arrow 25">
            <a:extLst>
              <a:ext uri="{FF2B5EF4-FFF2-40B4-BE49-F238E27FC236}">
                <a16:creationId xmlns:a16="http://schemas.microsoft.com/office/drawing/2014/main" id="{249919FB-7EB4-25BE-ECAC-B3F3FE7E8C21}"/>
              </a:ext>
            </a:extLst>
          </p:cNvPr>
          <p:cNvSpPr/>
          <p:nvPr/>
        </p:nvSpPr>
        <p:spPr>
          <a:xfrm>
            <a:off x="366337" y="4590665"/>
            <a:ext cx="1934066" cy="958228"/>
          </a:xfrm>
          <a:prstGeom prst="downArrowCallou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Visualisation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2BEF47-1B88-97BB-3EDE-6D1D8577CABF}"/>
              </a:ext>
            </a:extLst>
          </p:cNvPr>
          <p:cNvSpPr/>
          <p:nvPr/>
        </p:nvSpPr>
        <p:spPr>
          <a:xfrm>
            <a:off x="366337" y="5822407"/>
            <a:ext cx="1934066" cy="774548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Insights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8459E0-4CE0-45F6-59B9-8202D3C32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386" y="1652726"/>
            <a:ext cx="337700" cy="3377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DEAAA109-514F-3066-6B26-D0F09F8D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6" y="1682124"/>
            <a:ext cx="331494" cy="30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The Python Logo | Python Software Foundation">
            <a:extLst>
              <a:ext uri="{FF2B5EF4-FFF2-40B4-BE49-F238E27FC236}">
                <a16:creationId xmlns:a16="http://schemas.microsoft.com/office/drawing/2014/main" id="{B0891585-4AD7-04E6-8E2A-04C92862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7" y="2967037"/>
            <a:ext cx="680038" cy="2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94D36F4B-396D-558E-1417-76BC0101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86" y="2844458"/>
            <a:ext cx="298203" cy="3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Master Excel Power Query: A Step-by-Step Tutorial [2023] | Simplilearn">
            <a:extLst>
              <a:ext uri="{FF2B5EF4-FFF2-40B4-BE49-F238E27FC236}">
                <a16:creationId xmlns:a16="http://schemas.microsoft.com/office/drawing/2014/main" id="{165AB726-3CD8-9FF6-8EC0-75E2E8C2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00" y="4166156"/>
            <a:ext cx="603980" cy="3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Power BI Logo and sign, new logo meaning and history, PNG, SVG">
            <a:extLst>
              <a:ext uri="{FF2B5EF4-FFF2-40B4-BE49-F238E27FC236}">
                <a16:creationId xmlns:a16="http://schemas.microsoft.com/office/drawing/2014/main" id="{B55B5D0D-27E1-71E7-D1F6-4CFA5EF8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7" y="5338469"/>
            <a:ext cx="758916" cy="42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558;p49">
            <a:extLst>
              <a:ext uri="{FF2B5EF4-FFF2-40B4-BE49-F238E27FC236}">
                <a16:creationId xmlns:a16="http://schemas.microsoft.com/office/drawing/2014/main" id="{8E9965EE-0C2E-E7BB-B6BA-E737B7A8686B}"/>
              </a:ext>
            </a:extLst>
          </p:cNvPr>
          <p:cNvSpPr txBox="1">
            <a:spLocks/>
          </p:cNvSpPr>
          <p:nvPr/>
        </p:nvSpPr>
        <p:spPr>
          <a:xfrm>
            <a:off x="2621116" y="1374555"/>
            <a:ext cx="3223406" cy="1540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lang="en-US" sz="1400" b="1" kern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To conduct a </a:t>
            </a:r>
            <a:r>
              <a:rPr kumimoji="0" lang="en-US" sz="13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comprehensive analysis and create a BDSS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, delving into:</a:t>
            </a:r>
            <a:endParaRPr lang="en-US" sz="1300" kern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Hydrogen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Consumptio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n Estimation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Subsidies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on Energy Products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European National Gas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Pipeline Network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5" name="Google Shape;558;p49">
            <a:extLst>
              <a:ext uri="{FF2B5EF4-FFF2-40B4-BE49-F238E27FC236}">
                <a16:creationId xmlns:a16="http://schemas.microsoft.com/office/drawing/2014/main" id="{B6644D44-E57A-2633-BF30-18531A305C78}"/>
              </a:ext>
            </a:extLst>
          </p:cNvPr>
          <p:cNvSpPr txBox="1">
            <a:spLocks/>
          </p:cNvSpPr>
          <p:nvPr/>
        </p:nvSpPr>
        <p:spPr>
          <a:xfrm>
            <a:off x="2629552" y="3025308"/>
            <a:ext cx="3223405" cy="1540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lang="en-US" sz="1400" b="1" kern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VALUE: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Reduce dependence on fossil fuels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Revenue generation through hydrogen exports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How to create a shift towards green hydrogen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8" name="Google Shape;558;p49">
            <a:extLst>
              <a:ext uri="{FF2B5EF4-FFF2-40B4-BE49-F238E27FC236}">
                <a16:creationId xmlns:a16="http://schemas.microsoft.com/office/drawing/2014/main" id="{6F739C66-C62C-CA02-A429-DDC3679ACF02}"/>
              </a:ext>
            </a:extLst>
          </p:cNvPr>
          <p:cNvSpPr txBox="1">
            <a:spLocks/>
          </p:cNvSpPr>
          <p:nvPr/>
        </p:nvSpPr>
        <p:spPr>
          <a:xfrm>
            <a:off x="5936356" y="1380678"/>
            <a:ext cx="3716642" cy="2257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lang="en-US" sz="1400" b="1" kern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BDSS UTILISATION: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Critical initial step for exploring the dynamics of the hydrogen market.​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By predicting hydrogen consumption, subsidies can be strategized to reduce production costs.​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Potential export avenues for Ireland's surplus hydrogen, such as Germany.​</a:t>
            </a:r>
          </a:p>
          <a:p>
            <a:pPr marL="171450" marR="0" lvl="0" indent="-1714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Can assist governments and groups in the design of efficient policies for transitioning to clean energy.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40" name="Google Shape;599;p52">
            <a:extLst>
              <a:ext uri="{FF2B5EF4-FFF2-40B4-BE49-F238E27FC236}">
                <a16:creationId xmlns:a16="http://schemas.microsoft.com/office/drawing/2014/main" id="{E73BD4CD-03B5-9E4D-02DB-CCB885D22C9B}"/>
              </a:ext>
            </a:extLst>
          </p:cNvPr>
          <p:cNvSpPr/>
          <p:nvPr/>
        </p:nvSpPr>
        <p:spPr>
          <a:xfrm>
            <a:off x="366336" y="214206"/>
            <a:ext cx="1934065" cy="470812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275;p33">
            <a:extLst>
              <a:ext uri="{FF2B5EF4-FFF2-40B4-BE49-F238E27FC236}">
                <a16:creationId xmlns:a16="http://schemas.microsoft.com/office/drawing/2014/main" id="{C2F02577-29D1-EAE1-6627-CF9FA89F7A82}"/>
              </a:ext>
            </a:extLst>
          </p:cNvPr>
          <p:cNvSpPr txBox="1"/>
          <p:nvPr/>
        </p:nvSpPr>
        <p:spPr>
          <a:xfrm>
            <a:off x="446663" y="252197"/>
            <a:ext cx="1776342" cy="39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6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28;p26">
            <a:extLst>
              <a:ext uri="{FF2B5EF4-FFF2-40B4-BE49-F238E27FC236}">
                <a16:creationId xmlns:a16="http://schemas.microsoft.com/office/drawing/2014/main" id="{60C93BA1-BA09-7BAE-CFE2-CAEF6CD2E6DA}"/>
              </a:ext>
            </a:extLst>
          </p:cNvPr>
          <p:cNvSpPr/>
          <p:nvPr/>
        </p:nvSpPr>
        <p:spPr>
          <a:xfrm rot="5400000">
            <a:off x="5519574" y="-5501920"/>
            <a:ext cx="1169227" cy="12192004"/>
          </a:xfrm>
          <a:prstGeom prst="rect">
            <a:avLst/>
          </a:prstGeom>
          <a:solidFill>
            <a:srgbClr val="204441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375171" y="25482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BACKGROUND</a:t>
            </a:r>
            <a:endParaRPr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479014" y="3591916"/>
            <a:ext cx="2754000" cy="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-IN" sz="2400" b="1" kern="0" dirty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Current situation</a:t>
            </a:r>
          </a:p>
        </p:txBody>
      </p:sp>
      <p:sp>
        <p:nvSpPr>
          <p:cNvPr id="257" name="Google Shape;257;p33"/>
          <p:cNvSpPr txBox="1"/>
          <p:nvPr/>
        </p:nvSpPr>
        <p:spPr>
          <a:xfrm>
            <a:off x="0" y="4159960"/>
            <a:ext cx="3416825" cy="13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1" algn="just" defTabSz="1219170">
              <a:buClr>
                <a:srgbClr val="000000"/>
              </a:buClr>
            </a:pPr>
            <a:r>
              <a:rPr lang="en-IN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 world will exceed </a:t>
            </a:r>
            <a:r>
              <a:rPr lang="en-IN" sz="2000" b="1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1.5℃ by 2035</a:t>
            </a:r>
            <a:r>
              <a:rPr lang="en-IN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and faces a </a:t>
            </a:r>
            <a:r>
              <a:rPr lang="en-IN" sz="2000" b="1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2.5℃ warming by 2100.</a:t>
            </a:r>
            <a:endParaRPr sz="2000" b="1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258" name="Google Shape;258;p33"/>
          <p:cNvSpPr/>
          <p:nvPr/>
        </p:nvSpPr>
        <p:spPr>
          <a:xfrm rot="-5400000" flipV="1">
            <a:off x="1615221" y="4014893"/>
            <a:ext cx="3868130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3747563" y="3185536"/>
            <a:ext cx="3062998" cy="305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EU aims for climate neutrality by </a:t>
            </a:r>
            <a:r>
              <a:rPr lang="en-US" sz="2000" b="1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2050</a:t>
            </a:r>
            <a:r>
              <a:rPr lang="en-US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, Ireland targets </a:t>
            </a:r>
            <a:r>
              <a:rPr lang="en-US" sz="2000" b="1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51% emission reduction by 2030</a:t>
            </a:r>
            <a:r>
              <a:rPr lang="en-US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.</a:t>
            </a: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285750" indent="-2857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Ireland aims to achieve </a:t>
            </a:r>
            <a:r>
              <a:rPr lang="en-US" sz="2000" b="1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80% </a:t>
            </a:r>
            <a:r>
              <a:rPr lang="en-US" sz="200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renewable electricity by 2030.</a:t>
            </a:r>
            <a:endParaRPr sz="2000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3A1792F-4E07-DBD0-F6D9-8DE1DD347D04}"/>
              </a:ext>
            </a:extLst>
          </p:cNvPr>
          <p:cNvGrpSpPr/>
          <p:nvPr/>
        </p:nvGrpSpPr>
        <p:grpSpPr>
          <a:xfrm>
            <a:off x="6776694" y="1721787"/>
            <a:ext cx="1601190" cy="454583"/>
            <a:chOff x="6753561" y="1540555"/>
            <a:chExt cx="1601190" cy="454583"/>
          </a:xfrm>
        </p:grpSpPr>
        <p:sp>
          <p:nvSpPr>
            <p:cNvPr id="58" name="Google Shape;599;p52">
              <a:extLst>
                <a:ext uri="{FF2B5EF4-FFF2-40B4-BE49-F238E27FC236}">
                  <a16:creationId xmlns:a16="http://schemas.microsoft.com/office/drawing/2014/main" id="{6A3BD0C5-2B20-6163-CEFE-BED9CBDE34E5}"/>
                </a:ext>
              </a:extLst>
            </p:cNvPr>
            <p:cNvSpPr/>
            <p:nvPr/>
          </p:nvSpPr>
          <p:spPr>
            <a:xfrm>
              <a:off x="6787428" y="1540555"/>
              <a:ext cx="1567323" cy="454583"/>
            </a:xfrm>
            <a:prstGeom prst="rect">
              <a:avLst/>
            </a:prstGeom>
            <a:solidFill>
              <a:schemeClr val="accent1">
                <a:alpha val="38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3"/>
            <p:cNvSpPr txBox="1"/>
            <p:nvPr/>
          </p:nvSpPr>
          <p:spPr>
            <a:xfrm>
              <a:off x="6753561" y="1600309"/>
              <a:ext cx="1567323" cy="338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2000" b="1" kern="0" dirty="0">
                  <a:solidFill>
                    <a:schemeClr val="bg1">
                      <a:lumMod val="1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ACTION</a:t>
              </a:r>
              <a:endParaRPr sz="2000" b="1" kern="0" dirty="0">
                <a:solidFill>
                  <a:schemeClr val="bg1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5F00E92-12C3-BFF4-C5F1-8A91FCD2B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26" b="85697" l="7979" r="90603">
                        <a14:foregroundMark x1="7979" y1="55846" x2="7979" y2="55846"/>
                        <a14:foregroundMark x1="7979" y1="55846" x2="7979" y2="55846"/>
                        <a14:foregroundMark x1="56383" y1="45398" x2="56383" y2="45398"/>
                        <a14:foregroundMark x1="56383" y1="45522" x2="57270" y2="44527"/>
                        <a14:foregroundMark x1="57624" y1="44279" x2="57092" y2="42910"/>
                        <a14:foregroundMark x1="44858" y1="46020" x2="49291" y2="50995"/>
                        <a14:foregroundMark x1="45745" y1="52239" x2="61170" y2="50995"/>
                        <a14:foregroundMark x1="61170" y1="50995" x2="38652" y2="53234"/>
                        <a14:foregroundMark x1="55851" y1="50995" x2="35993" y2="49751"/>
                        <a14:foregroundMark x1="35993" y1="49751" x2="49823" y2="44030"/>
                        <a14:foregroundMark x1="49823" y1="44030" x2="62057" y2="51990"/>
                        <a14:foregroundMark x1="62057" y1="51990" x2="60284" y2="64303"/>
                        <a14:foregroundMark x1="60284" y1="64303" x2="57624" y2="52363"/>
                        <a14:foregroundMark x1="52837" y1="80597" x2="55496" y2="81592"/>
                        <a14:foregroundMark x1="53723" y1="85697" x2="53723" y2="85697"/>
                        <a14:foregroundMark x1="89716" y1="53607" x2="89716" y2="53607"/>
                        <a14:foregroundMark x1="90426" y1="59577" x2="90426" y2="59577"/>
                        <a14:foregroundMark x1="90957" y1="53607" x2="90957" y2="53607"/>
                        <a14:foregroundMark x1="53191" y1="7836" x2="53191" y2="7836"/>
                        <a14:foregroundMark x1="51950" y1="6219" x2="51418" y2="4726"/>
                        <a14:foregroundMark x1="75355" y1="22512" x2="75355" y2="22512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7" b="10278"/>
          <a:stretch/>
        </p:blipFill>
        <p:spPr bwMode="auto">
          <a:xfrm>
            <a:off x="1120948" y="1433031"/>
            <a:ext cx="1704678" cy="218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254;p33">
            <a:extLst>
              <a:ext uri="{FF2B5EF4-FFF2-40B4-BE49-F238E27FC236}">
                <a16:creationId xmlns:a16="http://schemas.microsoft.com/office/drawing/2014/main" id="{8A191265-C751-1A5B-EF4D-2ECD8A8C38AE}"/>
              </a:ext>
            </a:extLst>
          </p:cNvPr>
          <p:cNvCxnSpPr>
            <a:cxnSpLocks/>
          </p:cNvCxnSpPr>
          <p:nvPr/>
        </p:nvCxnSpPr>
        <p:spPr>
          <a:xfrm>
            <a:off x="7033562" y="2447045"/>
            <a:ext cx="1087454" cy="0"/>
          </a:xfrm>
          <a:prstGeom prst="straightConnector1">
            <a:avLst/>
          </a:prstGeom>
          <a:ln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62C810-8100-C4CA-F41A-360AE62D9DB5}"/>
              </a:ext>
            </a:extLst>
          </p:cNvPr>
          <p:cNvGrpSpPr/>
          <p:nvPr/>
        </p:nvGrpSpPr>
        <p:grpSpPr>
          <a:xfrm>
            <a:off x="4968859" y="2026932"/>
            <a:ext cx="836521" cy="817022"/>
            <a:chOff x="5057778" y="2485188"/>
            <a:chExt cx="676843" cy="676843"/>
          </a:xfrm>
        </p:grpSpPr>
        <p:sp>
          <p:nvSpPr>
            <p:cNvPr id="5" name="Google Shape;276;p33">
              <a:extLst>
                <a:ext uri="{FF2B5EF4-FFF2-40B4-BE49-F238E27FC236}">
                  <a16:creationId xmlns:a16="http://schemas.microsoft.com/office/drawing/2014/main" id="{185B3687-7E51-CD4C-DF5A-D67E5A53B605}"/>
                </a:ext>
              </a:extLst>
            </p:cNvPr>
            <p:cNvSpPr/>
            <p:nvPr/>
          </p:nvSpPr>
          <p:spPr>
            <a:xfrm rot="2698563">
              <a:off x="5057778" y="2485188"/>
              <a:ext cx="676843" cy="6768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" name="Google Shape;285;p33">
              <a:extLst>
                <a:ext uri="{FF2B5EF4-FFF2-40B4-BE49-F238E27FC236}">
                  <a16:creationId xmlns:a16="http://schemas.microsoft.com/office/drawing/2014/main" id="{04549D84-868D-868B-53E8-3F8A632C3EF3}"/>
                </a:ext>
              </a:extLst>
            </p:cNvPr>
            <p:cNvGrpSpPr/>
            <p:nvPr/>
          </p:nvGrpSpPr>
          <p:grpSpPr>
            <a:xfrm>
              <a:off x="5160320" y="2573814"/>
              <a:ext cx="471761" cy="499591"/>
              <a:chOff x="1910425" y="2621750"/>
              <a:chExt cx="279700" cy="296200"/>
            </a:xfrm>
          </p:grpSpPr>
          <p:sp>
            <p:nvSpPr>
              <p:cNvPr id="9" name="Google Shape;286;p33">
                <a:extLst>
                  <a:ext uri="{FF2B5EF4-FFF2-40B4-BE49-F238E27FC236}">
                    <a16:creationId xmlns:a16="http://schemas.microsoft.com/office/drawing/2014/main" id="{611D5AA7-4C74-6452-E9F4-2C613755106C}"/>
                  </a:ext>
                </a:extLst>
              </p:cNvPr>
              <p:cNvSpPr/>
              <p:nvPr/>
            </p:nvSpPr>
            <p:spPr>
              <a:xfrm>
                <a:off x="2011675" y="2724600"/>
                <a:ext cx="441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506" extrusionOk="0">
                    <a:moveTo>
                      <a:pt x="197" y="1"/>
                    </a:moveTo>
                    <a:cubicBezTo>
                      <a:pt x="134" y="1"/>
                      <a:pt x="72" y="36"/>
                      <a:pt x="36" y="97"/>
                    </a:cubicBezTo>
                    <a:cubicBezTo>
                      <a:pt x="0" y="186"/>
                      <a:pt x="18" y="293"/>
                      <a:pt x="107" y="329"/>
                    </a:cubicBezTo>
                    <a:cubicBezTo>
                      <a:pt x="875" y="739"/>
                      <a:pt x="1339" y="1489"/>
                      <a:pt x="1392" y="2345"/>
                    </a:cubicBezTo>
                    <a:cubicBezTo>
                      <a:pt x="1392" y="2434"/>
                      <a:pt x="1481" y="2506"/>
                      <a:pt x="1571" y="2506"/>
                    </a:cubicBezTo>
                    <a:lnTo>
                      <a:pt x="1588" y="2506"/>
                    </a:lnTo>
                    <a:cubicBezTo>
                      <a:pt x="1678" y="2506"/>
                      <a:pt x="1767" y="2417"/>
                      <a:pt x="1749" y="2327"/>
                    </a:cubicBezTo>
                    <a:cubicBezTo>
                      <a:pt x="1695" y="1346"/>
                      <a:pt x="1160" y="490"/>
                      <a:pt x="286" y="26"/>
                    </a:cubicBezTo>
                    <a:cubicBezTo>
                      <a:pt x="257" y="9"/>
                      <a:pt x="227" y="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287;p33">
                <a:extLst>
                  <a:ext uri="{FF2B5EF4-FFF2-40B4-BE49-F238E27FC236}">
                    <a16:creationId xmlns:a16="http://schemas.microsoft.com/office/drawing/2014/main" id="{D48F1D74-434D-58F1-3A65-1E51B81E00D6}"/>
                  </a:ext>
                </a:extLst>
              </p:cNvPr>
              <p:cNvSpPr/>
              <p:nvPr/>
            </p:nvSpPr>
            <p:spPr>
              <a:xfrm>
                <a:off x="2006775" y="2743750"/>
                <a:ext cx="303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15" extrusionOk="0">
                    <a:moveTo>
                      <a:pt x="205" y="1"/>
                    </a:moveTo>
                    <a:cubicBezTo>
                      <a:pt x="152" y="1"/>
                      <a:pt x="103" y="28"/>
                      <a:pt x="71" y="80"/>
                    </a:cubicBezTo>
                    <a:cubicBezTo>
                      <a:pt x="0" y="170"/>
                      <a:pt x="18" y="277"/>
                      <a:pt x="107" y="330"/>
                    </a:cubicBezTo>
                    <a:cubicBezTo>
                      <a:pt x="500" y="616"/>
                      <a:pt x="749" y="1008"/>
                      <a:pt x="839" y="1472"/>
                    </a:cubicBezTo>
                    <a:cubicBezTo>
                      <a:pt x="857" y="1544"/>
                      <a:pt x="928" y="1615"/>
                      <a:pt x="1017" y="1615"/>
                    </a:cubicBezTo>
                    <a:lnTo>
                      <a:pt x="1053" y="1615"/>
                    </a:lnTo>
                    <a:cubicBezTo>
                      <a:pt x="1142" y="1597"/>
                      <a:pt x="1213" y="1490"/>
                      <a:pt x="1196" y="1401"/>
                    </a:cubicBezTo>
                    <a:cubicBezTo>
                      <a:pt x="1089" y="848"/>
                      <a:pt x="785" y="366"/>
                      <a:pt x="321" y="45"/>
                    </a:cubicBezTo>
                    <a:cubicBezTo>
                      <a:pt x="284" y="15"/>
                      <a:pt x="244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288;p33">
                <a:extLst>
                  <a:ext uri="{FF2B5EF4-FFF2-40B4-BE49-F238E27FC236}">
                    <a16:creationId xmlns:a16="http://schemas.microsoft.com/office/drawing/2014/main" id="{BA493F6C-85CA-5046-0DB2-52C37D76822B}"/>
                  </a:ext>
                </a:extLst>
              </p:cNvPr>
              <p:cNvSpPr/>
              <p:nvPr/>
            </p:nvSpPr>
            <p:spPr>
              <a:xfrm>
                <a:off x="2144150" y="2638350"/>
                <a:ext cx="43750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513" extrusionOk="0">
                    <a:moveTo>
                      <a:pt x="215" y="1"/>
                    </a:moveTo>
                    <a:cubicBezTo>
                      <a:pt x="145" y="1"/>
                      <a:pt x="76" y="37"/>
                      <a:pt x="36" y="103"/>
                    </a:cubicBezTo>
                    <a:cubicBezTo>
                      <a:pt x="1" y="175"/>
                      <a:pt x="18" y="300"/>
                      <a:pt x="108" y="335"/>
                    </a:cubicBezTo>
                    <a:cubicBezTo>
                      <a:pt x="875" y="746"/>
                      <a:pt x="1339" y="1495"/>
                      <a:pt x="1392" y="2352"/>
                    </a:cubicBezTo>
                    <a:cubicBezTo>
                      <a:pt x="1392" y="2441"/>
                      <a:pt x="1482" y="2512"/>
                      <a:pt x="1571" y="2512"/>
                    </a:cubicBezTo>
                    <a:cubicBezTo>
                      <a:pt x="1678" y="2512"/>
                      <a:pt x="1749" y="2423"/>
                      <a:pt x="1749" y="2334"/>
                    </a:cubicBezTo>
                    <a:cubicBezTo>
                      <a:pt x="1696" y="1352"/>
                      <a:pt x="1160" y="496"/>
                      <a:pt x="286" y="14"/>
                    </a:cubicBezTo>
                    <a:cubicBezTo>
                      <a:pt x="263" y="5"/>
                      <a:pt x="239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289;p33">
                <a:extLst>
                  <a:ext uri="{FF2B5EF4-FFF2-40B4-BE49-F238E27FC236}">
                    <a16:creationId xmlns:a16="http://schemas.microsoft.com/office/drawing/2014/main" id="{D12C3931-4D9B-4072-B079-80FCF4B3B2B7}"/>
                  </a:ext>
                </a:extLst>
              </p:cNvPr>
              <p:cNvSpPr/>
              <p:nvPr/>
            </p:nvSpPr>
            <p:spPr>
              <a:xfrm>
                <a:off x="2139250" y="2657575"/>
                <a:ext cx="303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19" extrusionOk="0">
                    <a:moveTo>
                      <a:pt x="216" y="0"/>
                    </a:moveTo>
                    <a:cubicBezTo>
                      <a:pt x="157" y="0"/>
                      <a:pt x="99" y="28"/>
                      <a:pt x="54" y="84"/>
                    </a:cubicBezTo>
                    <a:cubicBezTo>
                      <a:pt x="0" y="155"/>
                      <a:pt x="18" y="280"/>
                      <a:pt x="107" y="334"/>
                    </a:cubicBezTo>
                    <a:cubicBezTo>
                      <a:pt x="482" y="601"/>
                      <a:pt x="750" y="1012"/>
                      <a:pt x="839" y="1458"/>
                    </a:cubicBezTo>
                    <a:cubicBezTo>
                      <a:pt x="839" y="1547"/>
                      <a:pt x="928" y="1618"/>
                      <a:pt x="1017" y="1618"/>
                    </a:cubicBezTo>
                    <a:lnTo>
                      <a:pt x="1035" y="1618"/>
                    </a:lnTo>
                    <a:cubicBezTo>
                      <a:pt x="1142" y="1600"/>
                      <a:pt x="1214" y="1493"/>
                      <a:pt x="1196" y="1404"/>
                    </a:cubicBezTo>
                    <a:cubicBezTo>
                      <a:pt x="1089" y="851"/>
                      <a:pt x="785" y="369"/>
                      <a:pt x="322" y="30"/>
                    </a:cubicBezTo>
                    <a:cubicBezTo>
                      <a:pt x="288" y="10"/>
                      <a:pt x="252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90;p33">
                <a:extLst>
                  <a:ext uri="{FF2B5EF4-FFF2-40B4-BE49-F238E27FC236}">
                    <a16:creationId xmlns:a16="http://schemas.microsoft.com/office/drawing/2014/main" id="{611D8EA6-9507-8D3F-E97B-D166FA3C34FE}"/>
                  </a:ext>
                </a:extLst>
              </p:cNvPr>
              <p:cNvSpPr/>
              <p:nvPr/>
            </p:nvSpPr>
            <p:spPr>
              <a:xfrm>
                <a:off x="2042900" y="2621750"/>
                <a:ext cx="14722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8405" extrusionOk="0">
                    <a:moveTo>
                      <a:pt x="2944" y="375"/>
                    </a:moveTo>
                    <a:cubicBezTo>
                      <a:pt x="3105" y="375"/>
                      <a:pt x="3248" y="500"/>
                      <a:pt x="3248" y="660"/>
                    </a:cubicBezTo>
                    <a:lnTo>
                      <a:pt x="3248" y="2355"/>
                    </a:lnTo>
                    <a:cubicBezTo>
                      <a:pt x="3212" y="2338"/>
                      <a:pt x="3159" y="2320"/>
                      <a:pt x="3123" y="2302"/>
                    </a:cubicBezTo>
                    <a:lnTo>
                      <a:pt x="3123" y="1160"/>
                    </a:lnTo>
                    <a:cubicBezTo>
                      <a:pt x="3123" y="1053"/>
                      <a:pt x="3034" y="964"/>
                      <a:pt x="2944" y="964"/>
                    </a:cubicBezTo>
                    <a:cubicBezTo>
                      <a:pt x="2837" y="964"/>
                      <a:pt x="2766" y="1053"/>
                      <a:pt x="2766" y="1160"/>
                    </a:cubicBezTo>
                    <a:lnTo>
                      <a:pt x="2766" y="2302"/>
                    </a:lnTo>
                    <a:cubicBezTo>
                      <a:pt x="2712" y="2320"/>
                      <a:pt x="2677" y="2338"/>
                      <a:pt x="2623" y="2355"/>
                    </a:cubicBezTo>
                    <a:lnTo>
                      <a:pt x="2623" y="660"/>
                    </a:lnTo>
                    <a:cubicBezTo>
                      <a:pt x="2623" y="500"/>
                      <a:pt x="2766" y="375"/>
                      <a:pt x="2944" y="375"/>
                    </a:cubicBezTo>
                    <a:close/>
                    <a:moveTo>
                      <a:pt x="2944" y="2659"/>
                    </a:moveTo>
                    <a:cubicBezTo>
                      <a:pt x="3230" y="2659"/>
                      <a:pt x="3462" y="2891"/>
                      <a:pt x="3462" y="3176"/>
                    </a:cubicBezTo>
                    <a:cubicBezTo>
                      <a:pt x="3462" y="3462"/>
                      <a:pt x="3230" y="3694"/>
                      <a:pt x="2944" y="3694"/>
                    </a:cubicBezTo>
                    <a:cubicBezTo>
                      <a:pt x="2659" y="3694"/>
                      <a:pt x="2409" y="3462"/>
                      <a:pt x="2409" y="3176"/>
                    </a:cubicBezTo>
                    <a:cubicBezTo>
                      <a:pt x="2409" y="2891"/>
                      <a:pt x="2659" y="2659"/>
                      <a:pt x="2944" y="2659"/>
                    </a:cubicBezTo>
                    <a:close/>
                    <a:moveTo>
                      <a:pt x="2052" y="3265"/>
                    </a:moveTo>
                    <a:cubicBezTo>
                      <a:pt x="2070" y="3301"/>
                      <a:pt x="2070" y="3337"/>
                      <a:pt x="2070" y="3390"/>
                    </a:cubicBezTo>
                    <a:lnTo>
                      <a:pt x="1107" y="3872"/>
                    </a:lnTo>
                    <a:cubicBezTo>
                      <a:pt x="1017" y="3926"/>
                      <a:pt x="982" y="4033"/>
                      <a:pt x="1035" y="4122"/>
                    </a:cubicBezTo>
                    <a:cubicBezTo>
                      <a:pt x="1059" y="4182"/>
                      <a:pt x="1117" y="4218"/>
                      <a:pt x="1179" y="4218"/>
                    </a:cubicBezTo>
                    <a:cubicBezTo>
                      <a:pt x="1208" y="4218"/>
                      <a:pt x="1239" y="4210"/>
                      <a:pt x="1267" y="4193"/>
                    </a:cubicBezTo>
                    <a:lnTo>
                      <a:pt x="2231" y="3711"/>
                    </a:lnTo>
                    <a:cubicBezTo>
                      <a:pt x="2266" y="3747"/>
                      <a:pt x="2284" y="3783"/>
                      <a:pt x="2320" y="3801"/>
                    </a:cubicBezTo>
                    <a:lnTo>
                      <a:pt x="839" y="4568"/>
                    </a:lnTo>
                    <a:cubicBezTo>
                      <a:pt x="785" y="4586"/>
                      <a:pt x="732" y="4604"/>
                      <a:pt x="696" y="4604"/>
                    </a:cubicBezTo>
                    <a:cubicBezTo>
                      <a:pt x="571" y="4604"/>
                      <a:pt x="464" y="4532"/>
                      <a:pt x="411" y="4443"/>
                    </a:cubicBezTo>
                    <a:cubicBezTo>
                      <a:pt x="375" y="4372"/>
                      <a:pt x="375" y="4282"/>
                      <a:pt x="393" y="4211"/>
                    </a:cubicBezTo>
                    <a:cubicBezTo>
                      <a:pt x="411" y="4140"/>
                      <a:pt x="464" y="4068"/>
                      <a:pt x="536" y="4033"/>
                    </a:cubicBezTo>
                    <a:lnTo>
                      <a:pt x="2052" y="3265"/>
                    </a:lnTo>
                    <a:close/>
                    <a:moveTo>
                      <a:pt x="3819" y="3265"/>
                    </a:moveTo>
                    <a:lnTo>
                      <a:pt x="5335" y="4033"/>
                    </a:lnTo>
                    <a:cubicBezTo>
                      <a:pt x="5407" y="4068"/>
                      <a:pt x="5460" y="4140"/>
                      <a:pt x="5478" y="4211"/>
                    </a:cubicBezTo>
                    <a:cubicBezTo>
                      <a:pt x="5514" y="4282"/>
                      <a:pt x="5496" y="4372"/>
                      <a:pt x="5460" y="4443"/>
                    </a:cubicBezTo>
                    <a:cubicBezTo>
                      <a:pt x="5407" y="4532"/>
                      <a:pt x="5300" y="4604"/>
                      <a:pt x="5193" y="4604"/>
                    </a:cubicBezTo>
                    <a:cubicBezTo>
                      <a:pt x="5139" y="4604"/>
                      <a:pt x="5086" y="4586"/>
                      <a:pt x="5050" y="4568"/>
                    </a:cubicBezTo>
                    <a:lnTo>
                      <a:pt x="3569" y="3801"/>
                    </a:lnTo>
                    <a:cubicBezTo>
                      <a:pt x="3587" y="3783"/>
                      <a:pt x="3622" y="3747"/>
                      <a:pt x="3640" y="3711"/>
                    </a:cubicBezTo>
                    <a:lnTo>
                      <a:pt x="4604" y="4193"/>
                    </a:lnTo>
                    <a:cubicBezTo>
                      <a:pt x="4622" y="4211"/>
                      <a:pt x="4657" y="4211"/>
                      <a:pt x="4693" y="4211"/>
                    </a:cubicBezTo>
                    <a:cubicBezTo>
                      <a:pt x="4747" y="4211"/>
                      <a:pt x="4818" y="4175"/>
                      <a:pt x="4854" y="4122"/>
                    </a:cubicBezTo>
                    <a:cubicBezTo>
                      <a:pt x="4889" y="4033"/>
                      <a:pt x="4854" y="3926"/>
                      <a:pt x="4764" y="3872"/>
                    </a:cubicBezTo>
                    <a:lnTo>
                      <a:pt x="3801" y="3390"/>
                    </a:lnTo>
                    <a:cubicBezTo>
                      <a:pt x="3801" y="3337"/>
                      <a:pt x="3819" y="3301"/>
                      <a:pt x="3819" y="3265"/>
                    </a:cubicBezTo>
                    <a:close/>
                    <a:moveTo>
                      <a:pt x="3462" y="7119"/>
                    </a:moveTo>
                    <a:lnTo>
                      <a:pt x="3462" y="7244"/>
                    </a:lnTo>
                    <a:lnTo>
                      <a:pt x="2427" y="7244"/>
                    </a:lnTo>
                    <a:lnTo>
                      <a:pt x="2427" y="7119"/>
                    </a:lnTo>
                    <a:close/>
                    <a:moveTo>
                      <a:pt x="3854" y="7655"/>
                    </a:moveTo>
                    <a:cubicBezTo>
                      <a:pt x="3872" y="7655"/>
                      <a:pt x="3872" y="7655"/>
                      <a:pt x="3872" y="7673"/>
                    </a:cubicBezTo>
                    <a:lnTo>
                      <a:pt x="3872" y="8047"/>
                    </a:lnTo>
                    <a:lnTo>
                      <a:pt x="1999" y="8047"/>
                    </a:lnTo>
                    <a:lnTo>
                      <a:pt x="1999" y="7673"/>
                    </a:lnTo>
                    <a:cubicBezTo>
                      <a:pt x="1999" y="7655"/>
                      <a:pt x="2017" y="7655"/>
                      <a:pt x="2017" y="7655"/>
                    </a:cubicBezTo>
                    <a:close/>
                    <a:moveTo>
                      <a:pt x="2944" y="0"/>
                    </a:moveTo>
                    <a:cubicBezTo>
                      <a:pt x="2570" y="0"/>
                      <a:pt x="2266" y="304"/>
                      <a:pt x="2266" y="660"/>
                    </a:cubicBezTo>
                    <a:lnTo>
                      <a:pt x="2266" y="2605"/>
                    </a:lnTo>
                    <a:cubicBezTo>
                      <a:pt x="2213" y="2659"/>
                      <a:pt x="2159" y="2730"/>
                      <a:pt x="2124" y="2819"/>
                    </a:cubicBezTo>
                    <a:lnTo>
                      <a:pt x="375" y="3711"/>
                    </a:lnTo>
                    <a:cubicBezTo>
                      <a:pt x="214" y="3801"/>
                      <a:pt x="107" y="3943"/>
                      <a:pt x="54" y="4104"/>
                    </a:cubicBezTo>
                    <a:cubicBezTo>
                      <a:pt x="0" y="4282"/>
                      <a:pt x="18" y="4461"/>
                      <a:pt x="90" y="4604"/>
                    </a:cubicBezTo>
                    <a:cubicBezTo>
                      <a:pt x="214" y="4836"/>
                      <a:pt x="446" y="4960"/>
                      <a:pt x="696" y="4960"/>
                    </a:cubicBezTo>
                    <a:cubicBezTo>
                      <a:pt x="803" y="4960"/>
                      <a:pt x="910" y="4943"/>
                      <a:pt x="1000" y="4889"/>
                    </a:cubicBezTo>
                    <a:lnTo>
                      <a:pt x="2463" y="4140"/>
                    </a:lnTo>
                    <a:lnTo>
                      <a:pt x="2463" y="6763"/>
                    </a:lnTo>
                    <a:lnTo>
                      <a:pt x="2373" y="6763"/>
                    </a:lnTo>
                    <a:cubicBezTo>
                      <a:pt x="2195" y="6763"/>
                      <a:pt x="2052" y="6905"/>
                      <a:pt x="2052" y="7066"/>
                    </a:cubicBezTo>
                    <a:lnTo>
                      <a:pt x="2052" y="7280"/>
                    </a:lnTo>
                    <a:lnTo>
                      <a:pt x="2017" y="7280"/>
                    </a:lnTo>
                    <a:cubicBezTo>
                      <a:pt x="1820" y="7280"/>
                      <a:pt x="1642" y="7458"/>
                      <a:pt x="1642" y="7673"/>
                    </a:cubicBezTo>
                    <a:lnTo>
                      <a:pt x="1642" y="8047"/>
                    </a:lnTo>
                    <a:lnTo>
                      <a:pt x="1178" y="8047"/>
                    </a:lnTo>
                    <a:cubicBezTo>
                      <a:pt x="1071" y="8047"/>
                      <a:pt x="1000" y="8119"/>
                      <a:pt x="1000" y="8226"/>
                    </a:cubicBezTo>
                    <a:cubicBezTo>
                      <a:pt x="1000" y="8315"/>
                      <a:pt x="1071" y="8404"/>
                      <a:pt x="1178" y="8404"/>
                    </a:cubicBezTo>
                    <a:lnTo>
                      <a:pt x="4693" y="8404"/>
                    </a:lnTo>
                    <a:cubicBezTo>
                      <a:pt x="4782" y="8404"/>
                      <a:pt x="4871" y="8315"/>
                      <a:pt x="4871" y="8226"/>
                    </a:cubicBezTo>
                    <a:cubicBezTo>
                      <a:pt x="4871" y="8119"/>
                      <a:pt x="4782" y="8047"/>
                      <a:pt x="4693" y="8047"/>
                    </a:cubicBezTo>
                    <a:lnTo>
                      <a:pt x="4229" y="8047"/>
                    </a:lnTo>
                    <a:lnTo>
                      <a:pt x="4229" y="7673"/>
                    </a:lnTo>
                    <a:cubicBezTo>
                      <a:pt x="4229" y="7458"/>
                      <a:pt x="4068" y="7280"/>
                      <a:pt x="3854" y="7280"/>
                    </a:cubicBezTo>
                    <a:lnTo>
                      <a:pt x="3819" y="7280"/>
                    </a:lnTo>
                    <a:lnTo>
                      <a:pt x="3819" y="7066"/>
                    </a:lnTo>
                    <a:cubicBezTo>
                      <a:pt x="3819" y="6905"/>
                      <a:pt x="3676" y="6763"/>
                      <a:pt x="3515" y="6763"/>
                    </a:cubicBezTo>
                    <a:lnTo>
                      <a:pt x="3426" y="6763"/>
                    </a:lnTo>
                    <a:lnTo>
                      <a:pt x="3426" y="5710"/>
                    </a:lnTo>
                    <a:cubicBezTo>
                      <a:pt x="3426" y="5603"/>
                      <a:pt x="3337" y="5531"/>
                      <a:pt x="3248" y="5531"/>
                    </a:cubicBezTo>
                    <a:cubicBezTo>
                      <a:pt x="3141" y="5531"/>
                      <a:pt x="3051" y="5603"/>
                      <a:pt x="3051" y="5710"/>
                    </a:cubicBezTo>
                    <a:lnTo>
                      <a:pt x="3051" y="6763"/>
                    </a:lnTo>
                    <a:lnTo>
                      <a:pt x="2819" y="6763"/>
                    </a:lnTo>
                    <a:lnTo>
                      <a:pt x="2819" y="4050"/>
                    </a:lnTo>
                    <a:cubicBezTo>
                      <a:pt x="2855" y="4050"/>
                      <a:pt x="2891" y="4068"/>
                      <a:pt x="2944" y="4068"/>
                    </a:cubicBezTo>
                    <a:cubicBezTo>
                      <a:pt x="2980" y="4068"/>
                      <a:pt x="3016" y="4050"/>
                      <a:pt x="3051" y="4050"/>
                    </a:cubicBezTo>
                    <a:lnTo>
                      <a:pt x="3051" y="4907"/>
                    </a:lnTo>
                    <a:cubicBezTo>
                      <a:pt x="3051" y="5014"/>
                      <a:pt x="3141" y="5103"/>
                      <a:pt x="3248" y="5103"/>
                    </a:cubicBezTo>
                    <a:cubicBezTo>
                      <a:pt x="3337" y="5103"/>
                      <a:pt x="3426" y="5014"/>
                      <a:pt x="3426" y="4907"/>
                    </a:cubicBezTo>
                    <a:lnTo>
                      <a:pt x="3426" y="4140"/>
                    </a:lnTo>
                    <a:lnTo>
                      <a:pt x="4871" y="4889"/>
                    </a:lnTo>
                    <a:cubicBezTo>
                      <a:pt x="4978" y="4943"/>
                      <a:pt x="5086" y="4960"/>
                      <a:pt x="5193" y="4960"/>
                    </a:cubicBezTo>
                    <a:cubicBezTo>
                      <a:pt x="5442" y="4960"/>
                      <a:pt x="5674" y="4836"/>
                      <a:pt x="5781" y="4604"/>
                    </a:cubicBezTo>
                    <a:cubicBezTo>
                      <a:pt x="5871" y="4461"/>
                      <a:pt x="5888" y="4282"/>
                      <a:pt x="5835" y="4104"/>
                    </a:cubicBezTo>
                    <a:cubicBezTo>
                      <a:pt x="5781" y="3943"/>
                      <a:pt x="5656" y="3801"/>
                      <a:pt x="5496" y="3711"/>
                    </a:cubicBezTo>
                    <a:lnTo>
                      <a:pt x="3747" y="2819"/>
                    </a:lnTo>
                    <a:cubicBezTo>
                      <a:pt x="3712" y="2730"/>
                      <a:pt x="3658" y="2659"/>
                      <a:pt x="3605" y="2605"/>
                    </a:cubicBezTo>
                    <a:lnTo>
                      <a:pt x="3605" y="660"/>
                    </a:lnTo>
                    <a:cubicBezTo>
                      <a:pt x="3605" y="304"/>
                      <a:pt x="3301" y="0"/>
                      <a:pt x="29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291;p33">
                <a:extLst>
                  <a:ext uri="{FF2B5EF4-FFF2-40B4-BE49-F238E27FC236}">
                    <a16:creationId xmlns:a16="http://schemas.microsoft.com/office/drawing/2014/main" id="{9812FC13-2EBF-C1B4-F7BB-5C118D2D6314}"/>
                  </a:ext>
                </a:extLst>
              </p:cNvPr>
              <p:cNvSpPr/>
              <p:nvPr/>
            </p:nvSpPr>
            <p:spPr>
              <a:xfrm>
                <a:off x="1910425" y="2707825"/>
                <a:ext cx="14722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8405" extrusionOk="0">
                    <a:moveTo>
                      <a:pt x="2944" y="2642"/>
                    </a:moveTo>
                    <a:cubicBezTo>
                      <a:pt x="3230" y="2642"/>
                      <a:pt x="3462" y="2873"/>
                      <a:pt x="3462" y="3159"/>
                    </a:cubicBezTo>
                    <a:cubicBezTo>
                      <a:pt x="3462" y="3462"/>
                      <a:pt x="3230" y="3694"/>
                      <a:pt x="2944" y="3694"/>
                    </a:cubicBezTo>
                    <a:cubicBezTo>
                      <a:pt x="2659" y="3694"/>
                      <a:pt x="2427" y="3462"/>
                      <a:pt x="2427" y="3159"/>
                    </a:cubicBezTo>
                    <a:cubicBezTo>
                      <a:pt x="2427" y="2873"/>
                      <a:pt x="2659" y="2642"/>
                      <a:pt x="2944" y="2642"/>
                    </a:cubicBezTo>
                    <a:close/>
                    <a:moveTo>
                      <a:pt x="3818" y="3266"/>
                    </a:moveTo>
                    <a:lnTo>
                      <a:pt x="5335" y="4033"/>
                    </a:lnTo>
                    <a:cubicBezTo>
                      <a:pt x="5406" y="4087"/>
                      <a:pt x="5460" y="4140"/>
                      <a:pt x="5496" y="4212"/>
                    </a:cubicBezTo>
                    <a:cubicBezTo>
                      <a:pt x="5513" y="4301"/>
                      <a:pt x="5496" y="4372"/>
                      <a:pt x="5460" y="4444"/>
                    </a:cubicBezTo>
                    <a:cubicBezTo>
                      <a:pt x="5406" y="4551"/>
                      <a:pt x="5299" y="4604"/>
                      <a:pt x="5192" y="4604"/>
                    </a:cubicBezTo>
                    <a:cubicBezTo>
                      <a:pt x="5139" y="4604"/>
                      <a:pt x="5085" y="4586"/>
                      <a:pt x="5050" y="4569"/>
                    </a:cubicBezTo>
                    <a:lnTo>
                      <a:pt x="3551" y="3801"/>
                    </a:lnTo>
                    <a:cubicBezTo>
                      <a:pt x="3586" y="3766"/>
                      <a:pt x="3604" y="3748"/>
                      <a:pt x="3640" y="3712"/>
                    </a:cubicBezTo>
                    <a:lnTo>
                      <a:pt x="4603" y="4212"/>
                    </a:lnTo>
                    <a:cubicBezTo>
                      <a:pt x="4639" y="4212"/>
                      <a:pt x="4657" y="4230"/>
                      <a:pt x="4693" y="4230"/>
                    </a:cubicBezTo>
                    <a:cubicBezTo>
                      <a:pt x="4746" y="4230"/>
                      <a:pt x="4818" y="4194"/>
                      <a:pt x="4853" y="4122"/>
                    </a:cubicBezTo>
                    <a:cubicBezTo>
                      <a:pt x="4889" y="4033"/>
                      <a:pt x="4853" y="3926"/>
                      <a:pt x="4764" y="3873"/>
                    </a:cubicBezTo>
                    <a:lnTo>
                      <a:pt x="3801" y="3391"/>
                    </a:lnTo>
                    <a:cubicBezTo>
                      <a:pt x="3818" y="3337"/>
                      <a:pt x="3818" y="3302"/>
                      <a:pt x="3818" y="3266"/>
                    </a:cubicBezTo>
                    <a:close/>
                    <a:moveTo>
                      <a:pt x="2052" y="3266"/>
                    </a:moveTo>
                    <a:cubicBezTo>
                      <a:pt x="2070" y="3302"/>
                      <a:pt x="2070" y="3337"/>
                      <a:pt x="2088" y="3391"/>
                    </a:cubicBezTo>
                    <a:lnTo>
                      <a:pt x="1106" y="3873"/>
                    </a:lnTo>
                    <a:cubicBezTo>
                      <a:pt x="1017" y="3926"/>
                      <a:pt x="981" y="4033"/>
                      <a:pt x="1035" y="4122"/>
                    </a:cubicBezTo>
                    <a:cubicBezTo>
                      <a:pt x="1075" y="4189"/>
                      <a:pt x="1144" y="4225"/>
                      <a:pt x="1213" y="4225"/>
                    </a:cubicBezTo>
                    <a:cubicBezTo>
                      <a:pt x="1237" y="4225"/>
                      <a:pt x="1262" y="4221"/>
                      <a:pt x="1285" y="4212"/>
                    </a:cubicBezTo>
                    <a:lnTo>
                      <a:pt x="2248" y="3712"/>
                    </a:lnTo>
                    <a:cubicBezTo>
                      <a:pt x="2266" y="3748"/>
                      <a:pt x="2302" y="3766"/>
                      <a:pt x="2320" y="3801"/>
                    </a:cubicBezTo>
                    <a:lnTo>
                      <a:pt x="839" y="4569"/>
                    </a:lnTo>
                    <a:cubicBezTo>
                      <a:pt x="790" y="4596"/>
                      <a:pt x="740" y="4608"/>
                      <a:pt x="691" y="4608"/>
                    </a:cubicBezTo>
                    <a:cubicBezTo>
                      <a:pt x="578" y="4608"/>
                      <a:pt x="473" y="4543"/>
                      <a:pt x="410" y="4444"/>
                    </a:cubicBezTo>
                    <a:cubicBezTo>
                      <a:pt x="375" y="4372"/>
                      <a:pt x="375" y="4301"/>
                      <a:pt x="393" y="4212"/>
                    </a:cubicBezTo>
                    <a:cubicBezTo>
                      <a:pt x="410" y="4140"/>
                      <a:pt x="464" y="4087"/>
                      <a:pt x="553" y="4033"/>
                    </a:cubicBezTo>
                    <a:lnTo>
                      <a:pt x="2052" y="3266"/>
                    </a:lnTo>
                    <a:close/>
                    <a:moveTo>
                      <a:pt x="3462" y="7138"/>
                    </a:moveTo>
                    <a:lnTo>
                      <a:pt x="3462" y="7245"/>
                    </a:lnTo>
                    <a:lnTo>
                      <a:pt x="2427" y="7245"/>
                    </a:lnTo>
                    <a:lnTo>
                      <a:pt x="2427" y="7138"/>
                    </a:lnTo>
                    <a:close/>
                    <a:moveTo>
                      <a:pt x="3854" y="7655"/>
                    </a:moveTo>
                    <a:cubicBezTo>
                      <a:pt x="3872" y="7655"/>
                      <a:pt x="3872" y="7655"/>
                      <a:pt x="3872" y="7673"/>
                    </a:cubicBezTo>
                    <a:lnTo>
                      <a:pt x="3872" y="8048"/>
                    </a:lnTo>
                    <a:lnTo>
                      <a:pt x="1998" y="8048"/>
                    </a:lnTo>
                    <a:lnTo>
                      <a:pt x="1998" y="7673"/>
                    </a:lnTo>
                    <a:cubicBezTo>
                      <a:pt x="1998" y="7655"/>
                      <a:pt x="2016" y="7655"/>
                      <a:pt x="2034" y="7655"/>
                    </a:cubicBezTo>
                    <a:close/>
                    <a:moveTo>
                      <a:pt x="2944" y="1"/>
                    </a:moveTo>
                    <a:cubicBezTo>
                      <a:pt x="2569" y="1"/>
                      <a:pt x="2266" y="304"/>
                      <a:pt x="2266" y="679"/>
                    </a:cubicBezTo>
                    <a:lnTo>
                      <a:pt x="2266" y="2588"/>
                    </a:lnTo>
                    <a:cubicBezTo>
                      <a:pt x="2213" y="2659"/>
                      <a:pt x="2159" y="2731"/>
                      <a:pt x="2123" y="2820"/>
                    </a:cubicBezTo>
                    <a:lnTo>
                      <a:pt x="375" y="3712"/>
                    </a:lnTo>
                    <a:cubicBezTo>
                      <a:pt x="214" y="3801"/>
                      <a:pt x="107" y="3944"/>
                      <a:pt x="54" y="4105"/>
                    </a:cubicBezTo>
                    <a:cubicBezTo>
                      <a:pt x="0" y="4283"/>
                      <a:pt x="18" y="4461"/>
                      <a:pt x="89" y="4622"/>
                    </a:cubicBezTo>
                    <a:cubicBezTo>
                      <a:pt x="212" y="4843"/>
                      <a:pt x="445" y="4971"/>
                      <a:pt x="683" y="4971"/>
                    </a:cubicBezTo>
                    <a:cubicBezTo>
                      <a:pt x="791" y="4971"/>
                      <a:pt x="899" y="4945"/>
                      <a:pt x="999" y="4890"/>
                    </a:cubicBezTo>
                    <a:lnTo>
                      <a:pt x="2462" y="4140"/>
                    </a:lnTo>
                    <a:lnTo>
                      <a:pt x="2462" y="5247"/>
                    </a:lnTo>
                    <a:cubicBezTo>
                      <a:pt x="2462" y="5336"/>
                      <a:pt x="2534" y="5425"/>
                      <a:pt x="2641" y="5425"/>
                    </a:cubicBezTo>
                    <a:cubicBezTo>
                      <a:pt x="2748" y="5425"/>
                      <a:pt x="2819" y="5336"/>
                      <a:pt x="2819" y="5247"/>
                    </a:cubicBezTo>
                    <a:lnTo>
                      <a:pt x="2819" y="4051"/>
                    </a:lnTo>
                    <a:lnTo>
                      <a:pt x="3069" y="4051"/>
                    </a:lnTo>
                    <a:lnTo>
                      <a:pt x="3069" y="6763"/>
                    </a:lnTo>
                    <a:lnTo>
                      <a:pt x="2819" y="6763"/>
                    </a:lnTo>
                    <a:lnTo>
                      <a:pt x="2819" y="5996"/>
                    </a:lnTo>
                    <a:cubicBezTo>
                      <a:pt x="2819" y="5889"/>
                      <a:pt x="2748" y="5817"/>
                      <a:pt x="2641" y="5817"/>
                    </a:cubicBezTo>
                    <a:cubicBezTo>
                      <a:pt x="2534" y="5817"/>
                      <a:pt x="2462" y="5889"/>
                      <a:pt x="2462" y="5996"/>
                    </a:cubicBezTo>
                    <a:lnTo>
                      <a:pt x="2462" y="6763"/>
                    </a:lnTo>
                    <a:lnTo>
                      <a:pt x="2373" y="6763"/>
                    </a:lnTo>
                    <a:cubicBezTo>
                      <a:pt x="2195" y="6763"/>
                      <a:pt x="2052" y="6906"/>
                      <a:pt x="2052" y="7066"/>
                    </a:cubicBezTo>
                    <a:lnTo>
                      <a:pt x="2052" y="7298"/>
                    </a:lnTo>
                    <a:lnTo>
                      <a:pt x="2034" y="7298"/>
                    </a:lnTo>
                    <a:cubicBezTo>
                      <a:pt x="1820" y="7298"/>
                      <a:pt x="1642" y="7459"/>
                      <a:pt x="1642" y="7673"/>
                    </a:cubicBezTo>
                    <a:lnTo>
                      <a:pt x="1642" y="8048"/>
                    </a:lnTo>
                    <a:lnTo>
                      <a:pt x="1178" y="8048"/>
                    </a:lnTo>
                    <a:cubicBezTo>
                      <a:pt x="1071" y="8048"/>
                      <a:pt x="999" y="8119"/>
                      <a:pt x="999" y="8226"/>
                    </a:cubicBezTo>
                    <a:cubicBezTo>
                      <a:pt x="999" y="8333"/>
                      <a:pt x="1071" y="8405"/>
                      <a:pt x="1178" y="8405"/>
                    </a:cubicBezTo>
                    <a:lnTo>
                      <a:pt x="4693" y="8405"/>
                    </a:lnTo>
                    <a:cubicBezTo>
                      <a:pt x="4800" y="8405"/>
                      <a:pt x="4871" y="8333"/>
                      <a:pt x="4871" y="8226"/>
                    </a:cubicBezTo>
                    <a:cubicBezTo>
                      <a:pt x="4871" y="8119"/>
                      <a:pt x="4800" y="8048"/>
                      <a:pt x="4693" y="8048"/>
                    </a:cubicBezTo>
                    <a:lnTo>
                      <a:pt x="4247" y="8048"/>
                    </a:lnTo>
                    <a:lnTo>
                      <a:pt x="4247" y="7673"/>
                    </a:lnTo>
                    <a:cubicBezTo>
                      <a:pt x="4247" y="7459"/>
                      <a:pt x="4068" y="7298"/>
                      <a:pt x="3854" y="7298"/>
                    </a:cubicBezTo>
                    <a:lnTo>
                      <a:pt x="3818" y="7298"/>
                    </a:lnTo>
                    <a:lnTo>
                      <a:pt x="3818" y="7066"/>
                    </a:lnTo>
                    <a:cubicBezTo>
                      <a:pt x="3818" y="6906"/>
                      <a:pt x="3694" y="6763"/>
                      <a:pt x="3515" y="6763"/>
                    </a:cubicBezTo>
                    <a:lnTo>
                      <a:pt x="3426" y="6763"/>
                    </a:lnTo>
                    <a:lnTo>
                      <a:pt x="3426" y="4140"/>
                    </a:lnTo>
                    <a:lnTo>
                      <a:pt x="4871" y="4890"/>
                    </a:lnTo>
                    <a:cubicBezTo>
                      <a:pt x="4978" y="4943"/>
                      <a:pt x="5085" y="4961"/>
                      <a:pt x="5192" y="4961"/>
                    </a:cubicBezTo>
                    <a:cubicBezTo>
                      <a:pt x="5442" y="4961"/>
                      <a:pt x="5674" y="4836"/>
                      <a:pt x="5781" y="4622"/>
                    </a:cubicBezTo>
                    <a:cubicBezTo>
                      <a:pt x="5870" y="4461"/>
                      <a:pt x="5888" y="4283"/>
                      <a:pt x="5835" y="4105"/>
                    </a:cubicBezTo>
                    <a:cubicBezTo>
                      <a:pt x="5781" y="3944"/>
                      <a:pt x="5656" y="3801"/>
                      <a:pt x="5496" y="3712"/>
                    </a:cubicBezTo>
                    <a:lnTo>
                      <a:pt x="3765" y="2820"/>
                    </a:lnTo>
                    <a:cubicBezTo>
                      <a:pt x="3729" y="2731"/>
                      <a:pt x="3676" y="2659"/>
                      <a:pt x="3622" y="2588"/>
                    </a:cubicBezTo>
                    <a:lnTo>
                      <a:pt x="3622" y="1910"/>
                    </a:lnTo>
                    <a:cubicBezTo>
                      <a:pt x="3622" y="1803"/>
                      <a:pt x="3533" y="1732"/>
                      <a:pt x="3426" y="1732"/>
                    </a:cubicBezTo>
                    <a:cubicBezTo>
                      <a:pt x="3337" y="1732"/>
                      <a:pt x="3247" y="1803"/>
                      <a:pt x="3247" y="1910"/>
                    </a:cubicBezTo>
                    <a:lnTo>
                      <a:pt x="3247" y="2338"/>
                    </a:lnTo>
                    <a:cubicBezTo>
                      <a:pt x="3212" y="2320"/>
                      <a:pt x="3158" y="2303"/>
                      <a:pt x="3123" y="2303"/>
                    </a:cubicBezTo>
                    <a:lnTo>
                      <a:pt x="3123" y="1161"/>
                    </a:lnTo>
                    <a:cubicBezTo>
                      <a:pt x="3123" y="1054"/>
                      <a:pt x="3033" y="982"/>
                      <a:pt x="2944" y="982"/>
                    </a:cubicBezTo>
                    <a:cubicBezTo>
                      <a:pt x="2837" y="982"/>
                      <a:pt x="2766" y="1054"/>
                      <a:pt x="2766" y="1161"/>
                    </a:cubicBezTo>
                    <a:lnTo>
                      <a:pt x="2766" y="2303"/>
                    </a:lnTo>
                    <a:cubicBezTo>
                      <a:pt x="2712" y="2303"/>
                      <a:pt x="2676" y="2320"/>
                      <a:pt x="2623" y="2338"/>
                    </a:cubicBezTo>
                    <a:lnTo>
                      <a:pt x="2623" y="679"/>
                    </a:lnTo>
                    <a:cubicBezTo>
                      <a:pt x="2623" y="500"/>
                      <a:pt x="2766" y="375"/>
                      <a:pt x="2944" y="375"/>
                    </a:cubicBezTo>
                    <a:cubicBezTo>
                      <a:pt x="3105" y="375"/>
                      <a:pt x="3247" y="500"/>
                      <a:pt x="3247" y="679"/>
                    </a:cubicBezTo>
                    <a:lnTo>
                      <a:pt x="3247" y="1125"/>
                    </a:lnTo>
                    <a:cubicBezTo>
                      <a:pt x="3247" y="1232"/>
                      <a:pt x="3337" y="1321"/>
                      <a:pt x="3426" y="1321"/>
                    </a:cubicBezTo>
                    <a:cubicBezTo>
                      <a:pt x="3533" y="1321"/>
                      <a:pt x="3622" y="1232"/>
                      <a:pt x="3622" y="1125"/>
                    </a:cubicBezTo>
                    <a:lnTo>
                      <a:pt x="3622" y="679"/>
                    </a:lnTo>
                    <a:cubicBezTo>
                      <a:pt x="3622" y="304"/>
                      <a:pt x="3319" y="1"/>
                      <a:pt x="29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E3A1407-572D-3CF5-A091-BD906625E5EE}"/>
              </a:ext>
            </a:extLst>
          </p:cNvPr>
          <p:cNvSpPr txBox="1"/>
          <p:nvPr/>
        </p:nvSpPr>
        <p:spPr>
          <a:xfrm>
            <a:off x="8010481" y="3282335"/>
            <a:ext cx="398145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IN" i="1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IN" b="1" i="1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Hydrogen</a:t>
            </a:r>
            <a:r>
              <a:rPr lang="en-IN" i="1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clean energy carrier that produces only water vapour when used as fuel.“</a:t>
            </a:r>
          </a:p>
          <a:p>
            <a:pPr defTabSz="1219170">
              <a:buClr>
                <a:srgbClr val="000000"/>
              </a:buClr>
            </a:pPr>
            <a:endParaRPr lang="en-IN" sz="2000" kern="0" dirty="0">
              <a:solidFill>
                <a:srgbClr val="20444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219170">
              <a:buClr>
                <a:srgbClr val="000000"/>
              </a:buClr>
            </a:pPr>
            <a:r>
              <a:rPr lang="en-IN" sz="2000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EU's hydrogen strategy aims for </a:t>
            </a:r>
            <a:r>
              <a:rPr lang="en-IN" sz="2000" b="1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million tonnes </a:t>
            </a:r>
            <a:r>
              <a:rPr lang="en-IN" sz="2000" kern="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renewable hydrogen by 2030.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925DA2-86EB-1992-9DFE-6C2E9547269E}"/>
              </a:ext>
            </a:extLst>
          </p:cNvPr>
          <p:cNvGrpSpPr/>
          <p:nvPr/>
        </p:nvGrpSpPr>
        <p:grpSpPr>
          <a:xfrm>
            <a:off x="9572011" y="2018536"/>
            <a:ext cx="836521" cy="817022"/>
            <a:chOff x="9572011" y="2018536"/>
            <a:chExt cx="836521" cy="817022"/>
          </a:xfrm>
        </p:grpSpPr>
        <p:sp>
          <p:nvSpPr>
            <p:cNvPr id="34" name="Google Shape;276;p33">
              <a:extLst>
                <a:ext uri="{FF2B5EF4-FFF2-40B4-BE49-F238E27FC236}">
                  <a16:creationId xmlns:a16="http://schemas.microsoft.com/office/drawing/2014/main" id="{A6FEFD62-8B0B-0A95-4BD6-69E81E567963}"/>
                </a:ext>
              </a:extLst>
            </p:cNvPr>
            <p:cNvSpPr/>
            <p:nvPr/>
          </p:nvSpPr>
          <p:spPr>
            <a:xfrm rot="2698563">
              <a:off x="9572011" y="2018536"/>
              <a:ext cx="836521" cy="817022"/>
            </a:xfrm>
            <a:prstGeom prst="rect">
              <a:avLst/>
            </a:prstGeom>
            <a:solidFill>
              <a:srgbClr val="204441"/>
            </a:solidFill>
            <a:ln>
              <a:solidFill>
                <a:srgbClr val="20444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4623B5-38BC-AF57-0C9C-8109B8DB7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971" y="2048203"/>
              <a:ext cx="632470" cy="6324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DB74FF-5EB2-3436-6B30-4BED5DE1F15D}"/>
              </a:ext>
            </a:extLst>
          </p:cNvPr>
          <p:cNvGrpSpPr/>
          <p:nvPr/>
        </p:nvGrpSpPr>
        <p:grpSpPr>
          <a:xfrm>
            <a:off x="7741556" y="0"/>
            <a:ext cx="4450443" cy="5842334"/>
            <a:chOff x="7741556" y="0"/>
            <a:chExt cx="4450443" cy="5842334"/>
          </a:xfrm>
        </p:grpSpPr>
        <p:sp>
          <p:nvSpPr>
            <p:cNvPr id="38" name="Google Shape;546;p49">
              <a:extLst>
                <a:ext uri="{FF2B5EF4-FFF2-40B4-BE49-F238E27FC236}">
                  <a16:creationId xmlns:a16="http://schemas.microsoft.com/office/drawing/2014/main" id="{3BF1FD27-501F-85A7-808E-B39EBDD1441E}"/>
                </a:ext>
              </a:extLst>
            </p:cNvPr>
            <p:cNvSpPr/>
            <p:nvPr/>
          </p:nvSpPr>
          <p:spPr>
            <a:xfrm>
              <a:off x="7741556" y="0"/>
              <a:ext cx="4450443" cy="584233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2941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313A26-08FF-F1FE-99F1-E9A1C9C29FCF}"/>
                </a:ext>
              </a:extLst>
            </p:cNvPr>
            <p:cNvSpPr txBox="1"/>
            <p:nvPr/>
          </p:nvSpPr>
          <p:spPr>
            <a:xfrm>
              <a:off x="7777133" y="854151"/>
              <a:ext cx="439400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" sz="2000" b="1" dirty="0">
                  <a:solidFill>
                    <a:schemeClr val="lt1"/>
                  </a:solidFill>
                </a:rPr>
                <a:t>BUSINESS VALUE FOR A PARTICULAR COUNTRY</a:t>
              </a:r>
              <a:endParaRPr lang="en-IN" sz="200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sp>
        <p:nvSpPr>
          <p:cNvPr id="3" name="Google Shape;128;p26">
            <a:extLst>
              <a:ext uri="{FF2B5EF4-FFF2-40B4-BE49-F238E27FC236}">
                <a16:creationId xmlns:a16="http://schemas.microsoft.com/office/drawing/2014/main" id="{172CAE6A-2178-C326-F5D2-AC2D64FCB347}"/>
              </a:ext>
            </a:extLst>
          </p:cNvPr>
          <p:cNvSpPr/>
          <p:nvPr/>
        </p:nvSpPr>
        <p:spPr>
          <a:xfrm rot="5400000">
            <a:off x="5588168" y="254164"/>
            <a:ext cx="1015663" cy="12192004"/>
          </a:xfrm>
          <a:prstGeom prst="rect">
            <a:avLst/>
          </a:prstGeom>
          <a:solidFill>
            <a:srgbClr val="204441">
              <a:alpha val="9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558;p49">
            <a:extLst>
              <a:ext uri="{FF2B5EF4-FFF2-40B4-BE49-F238E27FC236}">
                <a16:creationId xmlns:a16="http://schemas.microsoft.com/office/drawing/2014/main" id="{34B4CEF8-F2B2-BD2D-6494-38D8B9A8F377}"/>
              </a:ext>
            </a:extLst>
          </p:cNvPr>
          <p:cNvSpPr txBox="1">
            <a:spLocks/>
          </p:cNvSpPr>
          <p:nvPr/>
        </p:nvSpPr>
        <p:spPr>
          <a:xfrm>
            <a:off x="262263" y="1592439"/>
            <a:ext cx="7317114" cy="104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33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OBJECTIVE: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Our novelty </a:t>
            </a:r>
            <a:r>
              <a:rPr lang="en-US" sz="2000" kern="0" dirty="0">
                <a:solidFill>
                  <a:srgbClr val="6C646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to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create a BDSS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, delving into three critical aspects of the energy landscape: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28F3D5-CE1F-DC7C-5A97-ECC18829368E}"/>
              </a:ext>
            </a:extLst>
          </p:cNvPr>
          <p:cNvSpPr txBox="1"/>
          <p:nvPr/>
        </p:nvSpPr>
        <p:spPr>
          <a:xfrm>
            <a:off x="2140464" y="2721114"/>
            <a:ext cx="4143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endParaRPr lang="en-US" sz="2000" dirty="0">
              <a:solidFill>
                <a:srgbClr val="6C6465">
                  <a:lumMod val="75000"/>
                </a:srgb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219170"/>
            <a:r>
              <a:rPr lang="en-US" sz="2000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Hydrogen </a:t>
            </a:r>
            <a:r>
              <a:rPr lang="en-US" sz="2000" b="1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Consumption</a:t>
            </a:r>
            <a:r>
              <a:rPr lang="en-US" sz="2000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Estimation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15EFA-2947-F48A-C4E7-7A678112D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398" y="3886200"/>
            <a:ext cx="583775" cy="596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A3CF9E-77C4-88D6-20CC-8158914F37C3}"/>
              </a:ext>
            </a:extLst>
          </p:cNvPr>
          <p:cNvSpPr txBox="1"/>
          <p:nvPr/>
        </p:nvSpPr>
        <p:spPr>
          <a:xfrm>
            <a:off x="2140464" y="3836578"/>
            <a:ext cx="3996268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Subsidies </a:t>
            </a:r>
            <a:r>
              <a:rPr lang="en-US" sz="2000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on Energy 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2F9F6-1387-DE30-CABD-3B2B70904D40}"/>
              </a:ext>
            </a:extLst>
          </p:cNvPr>
          <p:cNvSpPr txBox="1"/>
          <p:nvPr/>
        </p:nvSpPr>
        <p:spPr>
          <a:xfrm>
            <a:off x="2140464" y="4956298"/>
            <a:ext cx="4774686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70">
              <a:defRPr/>
            </a:pPr>
            <a:r>
              <a:rPr lang="en-US" sz="2000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European National </a:t>
            </a:r>
            <a:r>
              <a:rPr lang="en-US" sz="2000" b="1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Gas Pipeline Network</a:t>
            </a:r>
            <a:endParaRPr lang="en-IN" sz="2000" dirty="0">
              <a:solidFill>
                <a:srgbClr val="303942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CF678-7C7A-FD47-3A6D-301A833A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398" y="4813174"/>
            <a:ext cx="583775" cy="5961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DEFCA1-5EB9-1979-5439-9F99C9438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98" y="2908133"/>
            <a:ext cx="583775" cy="5961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5B6F205-9EB6-3BF9-0EB7-54F3BA5B64D0}"/>
              </a:ext>
            </a:extLst>
          </p:cNvPr>
          <p:cNvSpPr txBox="1"/>
          <p:nvPr/>
        </p:nvSpPr>
        <p:spPr>
          <a:xfrm>
            <a:off x="8782756" y="1968058"/>
            <a:ext cx="31469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Reduce</a:t>
            </a:r>
            <a:r>
              <a:rPr lang="en-US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dependence on traditional fossil fuels</a:t>
            </a:r>
            <a:br>
              <a:rPr lang="en-US" sz="2000" dirty="0">
                <a:solidFill>
                  <a:schemeClr val="bg1"/>
                </a:solidFill>
                <a:latin typeface="Arial"/>
              </a:rPr>
            </a:br>
            <a:endParaRPr lang="en-IN" sz="20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0B9C44-BC40-B995-A74E-ED20F7F113D1}"/>
              </a:ext>
            </a:extLst>
          </p:cNvPr>
          <p:cNvSpPr txBox="1"/>
          <p:nvPr/>
        </p:nvSpPr>
        <p:spPr>
          <a:xfrm>
            <a:off x="8825290" y="3253060"/>
            <a:ext cx="31469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Revenue generation </a:t>
            </a:r>
            <a:r>
              <a:rPr lang="en-US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through hydrogen exports</a:t>
            </a:r>
            <a:br>
              <a:rPr lang="en-US" sz="2000" dirty="0">
                <a:solidFill>
                  <a:schemeClr val="bg1"/>
                </a:solidFill>
                <a:latin typeface="Arial"/>
              </a:rPr>
            </a:br>
            <a:endParaRPr lang="en-IN" sz="20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0D8E88-3593-B725-FD7E-5660B2F592B2}"/>
              </a:ext>
            </a:extLst>
          </p:cNvPr>
          <p:cNvSpPr txBox="1"/>
          <p:nvPr/>
        </p:nvSpPr>
        <p:spPr>
          <a:xfrm>
            <a:off x="8782753" y="4413883"/>
            <a:ext cx="3288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How to create a shift towards </a:t>
            </a: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green hydrogen</a:t>
            </a:r>
            <a:endParaRPr lang="en-IN" sz="20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C7A0A3E-5B87-5A2D-CF3D-884CCF510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623" y="1958573"/>
            <a:ext cx="702533" cy="7025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367200-B6D4-67A7-5651-1FE6942D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623" y="3168756"/>
            <a:ext cx="702533" cy="7174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B75122-A22F-41AA-8F4E-5A9B3435A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244" y="4422432"/>
            <a:ext cx="620889" cy="634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F4C46-E16D-7242-F8E9-D640A1178E05}"/>
              </a:ext>
            </a:extLst>
          </p:cNvPr>
          <p:cNvSpPr txBox="1"/>
          <p:nvPr/>
        </p:nvSpPr>
        <p:spPr>
          <a:xfrm>
            <a:off x="262263" y="378320"/>
            <a:ext cx="71545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PREVIOUS LITERATURE:</a:t>
            </a:r>
          </a:p>
          <a:p>
            <a:r>
              <a:rPr lang="en-IN" sz="2000" dirty="0">
                <a:solidFill>
                  <a:srgbClr val="6C6465">
                    <a:lumMod val="75000"/>
                  </a:srgb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Research papers* have employed models to optimize hydrogen infrastructure and supply chains.</a:t>
            </a:r>
            <a:endParaRPr lang="en-GB" sz="2000" dirty="0">
              <a:solidFill>
                <a:srgbClr val="6C6465">
                  <a:lumMod val="75000"/>
                </a:srgb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2EFAC-F32C-1C8A-4C86-2B0AEABFAA45}"/>
              </a:ext>
            </a:extLst>
          </p:cNvPr>
          <p:cNvSpPr txBox="1"/>
          <p:nvPr/>
        </p:nvSpPr>
        <p:spPr>
          <a:xfrm>
            <a:off x="29412" y="5926791"/>
            <a:ext cx="121417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*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Razmi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J.,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Babazadeh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R. and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Kaviani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M.A. (2018). Optimisation of dynamic hydrogen supply chain network: a mathematical programming approach. International Journal of Applied Management Science, 10(3), p.192.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doi: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  <a:hlinkClick r:id="rId8" tooltip="https://doi.org/10.1504/ijams.2018.093801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  <a:hlinkClick r:id="rId8" tooltip="https://doi.org/10.1504/ijams.2018.093801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://doi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  <a:effectLst/>
                <a:hlinkClick r:id="rId8" tooltip="https://doi.org/10.1504/ijams.2018.093801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.org/10.1504/ijams.2018.093801.</a:t>
            </a:r>
            <a:endParaRPr lang="en-IN" sz="800" i="1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/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* De-León Almaraz, S.,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Rácz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V.,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Azzaro-Pantel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C. and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Szántó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, Z.O. (2022).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Multiobjective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</a:rPr>
              <a:t> and social cost-benefit optimisation for a sustainable hydrogen supply chain: Application to Hungary. Applied Energy, 325, p.119882. 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</a:rPr>
              <a:t>doi:</a:t>
            </a:r>
            <a:r>
              <a:rPr lang="en-IN" sz="800" i="1" dirty="0" err="1">
                <a:solidFill>
                  <a:schemeClr val="bg1">
                    <a:lumMod val="85000"/>
                  </a:schemeClr>
                </a:solidFill>
                <a:hlinkClick r:id="rId9" tooltip="https://doi.org/10.1016/j.apenergy.2022.119882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  <a:hlinkClick r:id="rId9" tooltip="https://doi.org/10.1016/j.apenergy.2022.119882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://doi.org/</a:t>
            </a:r>
            <a:r>
              <a:rPr lang="en-IN" sz="800" i="1" dirty="0">
                <a:solidFill>
                  <a:schemeClr val="bg1">
                    <a:lumMod val="85000"/>
                  </a:schemeClr>
                </a:solidFill>
                <a:effectLst/>
                <a:hlinkClick r:id="rId9" tooltip="https://doi.org/10.1016/j.apenergy.2022.119882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10.1016/j.apenergy.2022.119882</a:t>
            </a:r>
            <a:endParaRPr lang="en-IN" sz="8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6">
            <a:extLst>
              <a:ext uri="{FF2B5EF4-FFF2-40B4-BE49-F238E27FC236}">
                <a16:creationId xmlns:a16="http://schemas.microsoft.com/office/drawing/2014/main" id="{AB875C65-08DC-4481-9C5E-A16983329CAC}"/>
              </a:ext>
            </a:extLst>
          </p:cNvPr>
          <p:cNvSpPr/>
          <p:nvPr/>
        </p:nvSpPr>
        <p:spPr>
          <a:xfrm rot="5400000">
            <a:off x="5636216" y="-5660429"/>
            <a:ext cx="919564" cy="12192004"/>
          </a:xfrm>
          <a:prstGeom prst="rect">
            <a:avLst/>
          </a:prstGeom>
          <a:solidFill>
            <a:schemeClr val="bg1">
              <a:lumMod val="25000"/>
              <a:alpha val="9882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07" name="Group 7206">
            <a:extLst>
              <a:ext uri="{FF2B5EF4-FFF2-40B4-BE49-F238E27FC236}">
                <a16:creationId xmlns:a16="http://schemas.microsoft.com/office/drawing/2014/main" id="{40FC12BE-4A24-5282-E96E-01EBE280F4D8}"/>
              </a:ext>
            </a:extLst>
          </p:cNvPr>
          <p:cNvGrpSpPr/>
          <p:nvPr/>
        </p:nvGrpSpPr>
        <p:grpSpPr>
          <a:xfrm>
            <a:off x="3409247" y="1532340"/>
            <a:ext cx="2520245" cy="1741440"/>
            <a:chOff x="3409247" y="1532340"/>
            <a:chExt cx="2520245" cy="1741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5E4B9A-8C56-1FA3-9837-3B560311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7089" y="2403060"/>
              <a:ext cx="661779" cy="661779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FF6DEC7-D28A-3D98-5088-D4F3075C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490" y="2416934"/>
              <a:ext cx="661779" cy="61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42DB8F-15DD-88AB-FDB6-F774D529F79F}"/>
                </a:ext>
              </a:extLst>
            </p:cNvPr>
            <p:cNvSpPr txBox="1"/>
            <p:nvPr/>
          </p:nvSpPr>
          <p:spPr>
            <a:xfrm>
              <a:off x="3524958" y="1680101"/>
              <a:ext cx="2404534" cy="58907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C646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Preparation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6E84F-3CC4-EA7E-8575-B8548931E3D2}"/>
                </a:ext>
              </a:extLst>
            </p:cNvPr>
            <p:cNvSpPr/>
            <p:nvPr/>
          </p:nvSpPr>
          <p:spPr>
            <a:xfrm>
              <a:off x="3409247" y="1532340"/>
              <a:ext cx="2520245" cy="1741440"/>
            </a:xfrm>
            <a:prstGeom prst="rect">
              <a:avLst/>
            </a:prstGeom>
            <a:noFill/>
            <a:ln w="28575" cap="flat" cmpd="sng" algn="ctr">
              <a:solidFill>
                <a:schemeClr val="bg1">
                  <a:lumMod val="2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5E6A58B-0C61-B577-4D38-315BD090A263}"/>
              </a:ext>
            </a:extLst>
          </p:cNvPr>
          <p:cNvSpPr/>
          <p:nvPr/>
        </p:nvSpPr>
        <p:spPr>
          <a:xfrm>
            <a:off x="903113" y="2074335"/>
            <a:ext cx="1411111" cy="660399"/>
          </a:xfrm>
          <a:prstGeom prst="rect">
            <a:avLst/>
          </a:prstGeom>
          <a:solidFill>
            <a:srgbClr val="20444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5C55F-2652-65BC-9BA6-3360A857D4F4}"/>
              </a:ext>
            </a:extLst>
          </p:cNvPr>
          <p:cNvSpPr txBox="1"/>
          <p:nvPr/>
        </p:nvSpPr>
        <p:spPr>
          <a:xfrm>
            <a:off x="406401" y="2856534"/>
            <a:ext cx="2404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(International Energy Agency, World Bank)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523E0A-5EA1-8C70-054E-409E0BDB70AA}"/>
              </a:ext>
            </a:extLst>
          </p:cNvPr>
          <p:cNvCxnSpPr>
            <a:cxnSpLocks/>
          </p:cNvCxnSpPr>
          <p:nvPr/>
        </p:nvCxnSpPr>
        <p:spPr>
          <a:xfrm>
            <a:off x="2492024" y="2416934"/>
            <a:ext cx="75284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1D8358-EFEF-B744-26E3-DBDAF450BC4A}"/>
              </a:ext>
            </a:extLst>
          </p:cNvPr>
          <p:cNvSpPr txBox="1"/>
          <p:nvPr/>
        </p:nvSpPr>
        <p:spPr>
          <a:xfrm>
            <a:off x="8819982" y="3679487"/>
            <a:ext cx="2531421" cy="5890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C646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2" name="Picture 4" descr="Master Excel Power Query: A Step-by-Step Tutorial [2023] | Simplilearn">
            <a:extLst>
              <a:ext uri="{FF2B5EF4-FFF2-40B4-BE49-F238E27FC236}">
                <a16:creationId xmlns:a16="http://schemas.microsoft.com/office/drawing/2014/main" id="{23C6CA20-5261-3398-DAAD-CFCCBFB5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344" y="4276669"/>
            <a:ext cx="1355180" cy="6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Python Logo | Python Software Foundation">
            <a:extLst>
              <a:ext uri="{FF2B5EF4-FFF2-40B4-BE49-F238E27FC236}">
                <a16:creationId xmlns:a16="http://schemas.microsoft.com/office/drawing/2014/main" id="{DFC3D397-3F6F-A3F1-0F9E-4FA1C87F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52" y="2030724"/>
            <a:ext cx="1290551" cy="4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30F475-E2F9-9D41-668D-92D56EDF68D0}"/>
              </a:ext>
            </a:extLst>
          </p:cNvPr>
          <p:cNvCxnSpPr>
            <a:cxnSpLocks/>
          </p:cNvCxnSpPr>
          <p:nvPr/>
        </p:nvCxnSpPr>
        <p:spPr>
          <a:xfrm>
            <a:off x="6208889" y="2095925"/>
            <a:ext cx="140794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465ED0-E95A-8B67-69DB-0DD0F0204DE8}"/>
              </a:ext>
            </a:extLst>
          </p:cNvPr>
          <p:cNvSpPr txBox="1"/>
          <p:nvPr/>
        </p:nvSpPr>
        <p:spPr>
          <a:xfrm>
            <a:off x="8113885" y="1255743"/>
            <a:ext cx="1637594" cy="5890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C646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84C90A-C2E2-2C3F-C784-D7498EA6ECAF}"/>
              </a:ext>
            </a:extLst>
          </p:cNvPr>
          <p:cNvSpPr/>
          <p:nvPr/>
        </p:nvSpPr>
        <p:spPr>
          <a:xfrm>
            <a:off x="7820033" y="1250117"/>
            <a:ext cx="3976855" cy="173251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FE52EF5-BC2F-9356-18E0-31B5372298A6}"/>
              </a:ext>
            </a:extLst>
          </p:cNvPr>
          <p:cNvSpPr/>
          <p:nvPr/>
        </p:nvSpPr>
        <p:spPr>
          <a:xfrm>
            <a:off x="8113884" y="3724558"/>
            <a:ext cx="3674587" cy="1334619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2FC0777-56B3-B10C-808A-B887752D8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00" y="4483390"/>
            <a:ext cx="1276513" cy="127651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A07E64-96EA-98D3-FE82-D1F19DB487C9}"/>
              </a:ext>
            </a:extLst>
          </p:cNvPr>
          <p:cNvSpPr txBox="1"/>
          <p:nvPr/>
        </p:nvSpPr>
        <p:spPr>
          <a:xfrm>
            <a:off x="565837" y="5835090"/>
            <a:ext cx="2520245" cy="5890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C646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Insights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C646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DB106A-745B-111B-BE95-5CFED848E64F}"/>
              </a:ext>
            </a:extLst>
          </p:cNvPr>
          <p:cNvCxnSpPr>
            <a:cxnSpLocks/>
          </p:cNvCxnSpPr>
          <p:nvPr/>
        </p:nvCxnSpPr>
        <p:spPr>
          <a:xfrm flipH="1">
            <a:off x="2860221" y="5661742"/>
            <a:ext cx="140987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A4A3017-5CD0-69CF-4DA4-8C974A00B215}"/>
              </a:ext>
            </a:extLst>
          </p:cNvPr>
          <p:cNvSpPr txBox="1"/>
          <p:nvPr/>
        </p:nvSpPr>
        <p:spPr>
          <a:xfrm>
            <a:off x="3048000" y="1641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METHOD &amp; APPROACH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8255F94D-7C4A-CA32-FE86-40B9B0ACC5E2}"/>
              </a:ext>
            </a:extLst>
          </p:cNvPr>
          <p:cNvSpPr txBox="1"/>
          <p:nvPr/>
        </p:nvSpPr>
        <p:spPr>
          <a:xfrm>
            <a:off x="9977912" y="1347533"/>
            <a:ext cx="172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Ordinary Least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rgbClr val="20444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FBProphet</a:t>
            </a:r>
            <a:endParaRPr lang="en-IN" sz="1600" dirty="0">
              <a:solidFill>
                <a:srgbClr val="20444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432CC29D-0773-BECC-1E2C-837F3473EDB4}"/>
              </a:ext>
            </a:extLst>
          </p:cNvPr>
          <p:cNvCxnSpPr>
            <a:cxnSpLocks/>
          </p:cNvCxnSpPr>
          <p:nvPr/>
        </p:nvCxnSpPr>
        <p:spPr>
          <a:xfrm flipH="1">
            <a:off x="6851023" y="2106664"/>
            <a:ext cx="14359" cy="2191229"/>
          </a:xfrm>
          <a:prstGeom prst="lin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41B0228C-5277-79C7-4DD3-541024155D2F}"/>
              </a:ext>
            </a:extLst>
          </p:cNvPr>
          <p:cNvCxnSpPr>
            <a:cxnSpLocks/>
          </p:cNvCxnSpPr>
          <p:nvPr/>
        </p:nvCxnSpPr>
        <p:spPr>
          <a:xfrm>
            <a:off x="6851023" y="4297893"/>
            <a:ext cx="109635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D773ACF1-B7C9-3356-8D3F-9F6C3670BCF2}"/>
              </a:ext>
            </a:extLst>
          </p:cNvPr>
          <p:cNvCxnSpPr>
            <a:cxnSpLocks/>
          </p:cNvCxnSpPr>
          <p:nvPr/>
        </p:nvCxnSpPr>
        <p:spPr>
          <a:xfrm>
            <a:off x="9912934" y="3103594"/>
            <a:ext cx="0" cy="47498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87" name="Straight Connector 7186">
            <a:extLst>
              <a:ext uri="{FF2B5EF4-FFF2-40B4-BE49-F238E27FC236}">
                <a16:creationId xmlns:a16="http://schemas.microsoft.com/office/drawing/2014/main" id="{8CB7AB09-4566-5156-D63C-5BDC57777626}"/>
              </a:ext>
            </a:extLst>
          </p:cNvPr>
          <p:cNvCxnSpPr>
            <a:cxnSpLocks/>
          </p:cNvCxnSpPr>
          <p:nvPr/>
        </p:nvCxnSpPr>
        <p:spPr>
          <a:xfrm>
            <a:off x="9896968" y="5113412"/>
            <a:ext cx="0" cy="538903"/>
          </a:xfrm>
          <a:prstGeom prst="lin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90" name="Straight Arrow Connector 7189">
            <a:extLst>
              <a:ext uri="{FF2B5EF4-FFF2-40B4-BE49-F238E27FC236}">
                <a16:creationId xmlns:a16="http://schemas.microsoft.com/office/drawing/2014/main" id="{8DE0185B-25A4-6A0D-E8FD-FFBE3281E685}"/>
              </a:ext>
            </a:extLst>
          </p:cNvPr>
          <p:cNvCxnSpPr>
            <a:cxnSpLocks/>
          </p:cNvCxnSpPr>
          <p:nvPr/>
        </p:nvCxnSpPr>
        <p:spPr>
          <a:xfrm flipH="1">
            <a:off x="6835057" y="5638447"/>
            <a:ext cx="3061911" cy="1637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206" name="Group 7205">
            <a:extLst>
              <a:ext uri="{FF2B5EF4-FFF2-40B4-BE49-F238E27FC236}">
                <a16:creationId xmlns:a16="http://schemas.microsoft.com/office/drawing/2014/main" id="{37559C1C-EFE2-286D-B3ED-C27D339AC6C8}"/>
              </a:ext>
            </a:extLst>
          </p:cNvPr>
          <p:cNvGrpSpPr/>
          <p:nvPr/>
        </p:nvGrpSpPr>
        <p:grpSpPr>
          <a:xfrm>
            <a:off x="4381096" y="4750184"/>
            <a:ext cx="2391219" cy="1938860"/>
            <a:chOff x="4381096" y="4750184"/>
            <a:chExt cx="2391219" cy="1966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3C9906-4A22-3BC3-14A4-8773643167B4}"/>
                </a:ext>
              </a:extLst>
            </p:cNvPr>
            <p:cNvSpPr txBox="1"/>
            <p:nvPr/>
          </p:nvSpPr>
          <p:spPr>
            <a:xfrm>
              <a:off x="4634163" y="4750184"/>
              <a:ext cx="2040475" cy="58907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srgbClr val="6C6465">
                      <a:lumMod val="75000"/>
                    </a:srgb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Visualisation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46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176" name="Picture 8" descr="Power BI Logo and sign, new logo meaning and history, PNG, SVG">
              <a:extLst>
                <a:ext uri="{FF2B5EF4-FFF2-40B4-BE49-F238E27FC236}">
                  <a16:creationId xmlns:a16="http://schemas.microsoft.com/office/drawing/2014/main" id="{B626804C-DC54-5885-E299-348DE23A1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167" y="5267547"/>
              <a:ext cx="1388722" cy="78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7CB2685-0F6D-E350-8B31-227F53525FA8}"/>
                </a:ext>
              </a:extLst>
            </p:cNvPr>
            <p:cNvSpPr/>
            <p:nvPr/>
          </p:nvSpPr>
          <p:spPr>
            <a:xfrm>
              <a:off x="4478868" y="4810620"/>
              <a:ext cx="2195677" cy="1906268"/>
            </a:xfrm>
            <a:prstGeom prst="rect">
              <a:avLst/>
            </a:prstGeom>
            <a:noFill/>
            <a:ln w="28575" cap="flat" cmpd="sng" algn="ctr">
              <a:solidFill>
                <a:schemeClr val="bg1">
                  <a:lumMod val="2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201" name="TextBox 7200">
              <a:extLst>
                <a:ext uri="{FF2B5EF4-FFF2-40B4-BE49-F238E27FC236}">
                  <a16:creationId xmlns:a16="http://schemas.microsoft.com/office/drawing/2014/main" id="{A1A5B15C-3878-2970-1A3E-4F50D04690D6}"/>
                </a:ext>
              </a:extLst>
            </p:cNvPr>
            <p:cNvSpPr txBox="1"/>
            <p:nvPr/>
          </p:nvSpPr>
          <p:spPr>
            <a:xfrm>
              <a:off x="4381096" y="6034911"/>
              <a:ext cx="23912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121917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387771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(Descriptive and Predictive Analysis)</a:t>
              </a:r>
            </a:p>
          </p:txBody>
        </p:sp>
      </p:grpSp>
      <p:pic>
        <p:nvPicPr>
          <p:cNvPr id="7205" name="Picture 10">
            <a:extLst>
              <a:ext uri="{FF2B5EF4-FFF2-40B4-BE49-F238E27FC236}">
                <a16:creationId xmlns:a16="http://schemas.microsoft.com/office/drawing/2014/main" id="{0012115D-8307-B10D-94DB-6FC1E8C9E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344" y="1910028"/>
            <a:ext cx="534935" cy="6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0F095B-4F0E-3966-8B89-BE66C822D47C}"/>
              </a:ext>
            </a:extLst>
          </p:cNvPr>
          <p:cNvCxnSpPr>
            <a:cxnSpLocks/>
          </p:cNvCxnSpPr>
          <p:nvPr/>
        </p:nvCxnSpPr>
        <p:spPr>
          <a:xfrm>
            <a:off x="9902731" y="1250117"/>
            <a:ext cx="0" cy="1732511"/>
          </a:xfrm>
          <a:prstGeom prst="line">
            <a:avLst/>
          </a:prstGeom>
          <a:ln w="28575">
            <a:solidFill>
              <a:srgbClr val="387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26">
            <a:extLst>
              <a:ext uri="{FF2B5EF4-FFF2-40B4-BE49-F238E27FC236}">
                <a16:creationId xmlns:a16="http://schemas.microsoft.com/office/drawing/2014/main" id="{5E661700-EB89-CE26-BA59-5ABC4AAAE053}"/>
              </a:ext>
            </a:extLst>
          </p:cNvPr>
          <p:cNvSpPr/>
          <p:nvPr/>
        </p:nvSpPr>
        <p:spPr>
          <a:xfrm rot="5400000">
            <a:off x="5719917" y="-5787002"/>
            <a:ext cx="752170" cy="12192004"/>
          </a:xfrm>
          <a:prstGeom prst="rect">
            <a:avLst/>
          </a:prstGeom>
          <a:solidFill>
            <a:srgbClr val="204441">
              <a:alpha val="9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DCE9B-ADE9-8459-B97A-5F767E09EB07}"/>
              </a:ext>
            </a:extLst>
          </p:cNvPr>
          <p:cNvSpPr txBox="1"/>
          <p:nvPr/>
        </p:nvSpPr>
        <p:spPr>
          <a:xfrm>
            <a:off x="2263380" y="100310"/>
            <a:ext cx="7538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RESULT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ubsidies">
            <a:hlinkClick r:id="" action="ppaction://media"/>
            <a:extLst>
              <a:ext uri="{FF2B5EF4-FFF2-40B4-BE49-F238E27FC236}">
                <a16:creationId xmlns:a16="http://schemas.microsoft.com/office/drawing/2014/main" id="{40EBD721-033B-6DD9-B74A-EC533F2B2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500" t="-1" r="9536" b="8040"/>
          <a:stretch/>
        </p:blipFill>
        <p:spPr>
          <a:xfrm>
            <a:off x="1261942" y="779203"/>
            <a:ext cx="9658663" cy="600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577AF-5D6D-3C65-5442-92BC3C1AF539}"/>
              </a:ext>
            </a:extLst>
          </p:cNvPr>
          <p:cNvSpPr txBox="1"/>
          <p:nvPr/>
        </p:nvSpPr>
        <p:spPr>
          <a:xfrm>
            <a:off x="1343025" y="659639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Note: All values in million USD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5409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E977D-9869-5743-7566-C657247DF990}"/>
              </a:ext>
            </a:extLst>
          </p:cNvPr>
          <p:cNvSpPr txBox="1"/>
          <p:nvPr/>
        </p:nvSpPr>
        <p:spPr>
          <a:xfrm>
            <a:off x="1707358" y="552294"/>
            <a:ext cx="92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INFERENCE – Subsidies for Energy Products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87A76-9638-BFAC-6C95-78FD388EA52B}"/>
              </a:ext>
            </a:extLst>
          </p:cNvPr>
          <p:cNvGrpSpPr/>
          <p:nvPr/>
        </p:nvGrpSpPr>
        <p:grpSpPr>
          <a:xfrm>
            <a:off x="868387" y="1795455"/>
            <a:ext cx="4996482" cy="3509733"/>
            <a:chOff x="587469" y="1578693"/>
            <a:chExt cx="6265818" cy="4369620"/>
          </a:xfrm>
        </p:grpSpPr>
        <p:grpSp>
          <p:nvGrpSpPr>
            <p:cNvPr id="3" name="Google Shape;641;p49">
              <a:extLst>
                <a:ext uri="{FF2B5EF4-FFF2-40B4-BE49-F238E27FC236}">
                  <a16:creationId xmlns:a16="http://schemas.microsoft.com/office/drawing/2014/main" id="{75CC2CCA-9B8C-CD1A-4122-E0E8C41DCBFF}"/>
                </a:ext>
              </a:extLst>
            </p:cNvPr>
            <p:cNvGrpSpPr/>
            <p:nvPr/>
          </p:nvGrpSpPr>
          <p:grpSpPr>
            <a:xfrm>
              <a:off x="587469" y="1578693"/>
              <a:ext cx="6265818" cy="4369620"/>
              <a:chOff x="331763" y="414153"/>
              <a:chExt cx="6903246" cy="5019697"/>
            </a:xfrm>
          </p:grpSpPr>
          <p:sp>
            <p:nvSpPr>
              <p:cNvPr id="4" name="Google Shape;642;p49">
                <a:extLst>
                  <a:ext uri="{FF2B5EF4-FFF2-40B4-BE49-F238E27FC236}">
                    <a16:creationId xmlns:a16="http://schemas.microsoft.com/office/drawing/2014/main" id="{5DEA0A26-4C2F-EFC2-7043-5A69457D2288}"/>
                  </a:ext>
                </a:extLst>
              </p:cNvPr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" name="Google Shape;643;p49">
                <a:extLst>
                  <a:ext uri="{FF2B5EF4-FFF2-40B4-BE49-F238E27FC236}">
                    <a16:creationId xmlns:a16="http://schemas.microsoft.com/office/drawing/2014/main" id="{881514D8-8DD7-8AF4-8D53-29A60796D42B}"/>
                  </a:ext>
                </a:extLst>
              </p:cNvPr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644;p49">
                <a:extLst>
                  <a:ext uri="{FF2B5EF4-FFF2-40B4-BE49-F238E27FC236}">
                    <a16:creationId xmlns:a16="http://schemas.microsoft.com/office/drawing/2014/main" id="{839556C9-73DE-1051-F54E-3472DF9BE162}"/>
                  </a:ext>
                </a:extLst>
              </p:cNvPr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645;p49">
                <a:extLst>
                  <a:ext uri="{FF2B5EF4-FFF2-40B4-BE49-F238E27FC236}">
                    <a16:creationId xmlns:a16="http://schemas.microsoft.com/office/drawing/2014/main" id="{EFC7AF50-064F-A85A-5ED4-9F359E266D80}"/>
                  </a:ext>
                </a:extLst>
              </p:cNvPr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371D3-CC4C-2E8A-C385-C3D1D4190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103" y="1740753"/>
              <a:ext cx="5874537" cy="346589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D80EC5-56FD-5ACF-71BA-EE8CAB3926A4}"/>
              </a:ext>
            </a:extLst>
          </p:cNvPr>
          <p:cNvSpPr txBox="1"/>
          <p:nvPr/>
        </p:nvSpPr>
        <p:spPr>
          <a:xfrm>
            <a:off x="6327132" y="3934044"/>
            <a:ext cx="5406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 10 countries of 2021 investing strategically in electricity to </a:t>
            </a: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 hydrogen production costs.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Fossil fuel subsidies could be transferred and replicated for </a:t>
            </a:r>
            <a:r>
              <a:rPr lang="en-US" sz="2000" b="1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hydrogen energy subsidies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2000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3D24A62-2B85-E76A-9D06-76A394CD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84704"/>
              </p:ext>
            </p:extLst>
          </p:nvPr>
        </p:nvGraphicFramePr>
        <p:xfrm>
          <a:off x="6675825" y="1841100"/>
          <a:ext cx="4491784" cy="158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110">
                  <a:extLst>
                    <a:ext uri="{9D8B030D-6E8A-4147-A177-3AD203B41FA5}">
                      <a16:colId xmlns:a16="http://schemas.microsoft.com/office/drawing/2014/main" val="899455649"/>
                    </a:ext>
                  </a:extLst>
                </a:gridCol>
                <a:gridCol w="1649691">
                  <a:extLst>
                    <a:ext uri="{9D8B030D-6E8A-4147-A177-3AD203B41FA5}">
                      <a16:colId xmlns:a16="http://schemas.microsoft.com/office/drawing/2014/main" val="2855190675"/>
                    </a:ext>
                  </a:extLst>
                </a:gridCol>
                <a:gridCol w="1611983">
                  <a:extLst>
                    <a:ext uri="{9D8B030D-6E8A-4147-A177-3AD203B41FA5}">
                      <a16:colId xmlns:a16="http://schemas.microsoft.com/office/drawing/2014/main" val="3993831808"/>
                    </a:ext>
                  </a:extLst>
                </a:gridCol>
              </a:tblGrid>
              <a:tr h="4739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  <a:r>
                        <a:rPr lang="en-GB" sz="1800" b="1" i="0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1" i="0" dirty="0">
                        <a:solidFill>
                          <a:srgbClr val="F5F5F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Electricity </a:t>
                      </a:r>
                      <a:b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(Million USD)</a:t>
                      </a:r>
                      <a:r>
                        <a:rPr lang="en-GB" sz="1800" b="1" i="0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1" i="0" dirty="0">
                        <a:solidFill>
                          <a:srgbClr val="F5F5F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Gas </a:t>
                      </a:r>
                      <a:b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GB" sz="1800" b="1" i="0" u="none" strike="noStrik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(Million USD)</a:t>
                      </a:r>
                      <a:r>
                        <a:rPr lang="en-GB" sz="1800" b="1" i="0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1" i="0" dirty="0">
                        <a:solidFill>
                          <a:srgbClr val="F5F5F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068261"/>
                  </a:ext>
                </a:extLst>
              </a:tr>
              <a:tr h="4739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Iran</a:t>
                      </a:r>
                      <a:r>
                        <a:rPr lang="en-GB" sz="1800" b="1" i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1" i="0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i="0" u="none" strike="noStrike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16148.9</a:t>
                      </a:r>
                      <a:r>
                        <a:rPr lang="en-GB" sz="1800" b="0" i="0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0" i="0" dirty="0">
                        <a:solidFill>
                          <a:srgbClr val="30394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i="0" u="none" strike="noStrike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193554</a:t>
                      </a:r>
                      <a:r>
                        <a:rPr lang="en-GB" sz="1800" b="0" i="0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0" i="0" dirty="0">
                        <a:solidFill>
                          <a:srgbClr val="30394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5796715"/>
                  </a:ext>
                </a:extLst>
              </a:tr>
              <a:tr h="4739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1" i="0" u="none" strike="noStrik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Russia</a:t>
                      </a:r>
                      <a:r>
                        <a:rPr lang="en-GB" sz="1800" b="1" i="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1" i="0" dirty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i="0" u="none" strike="noStrike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35509.2</a:t>
                      </a:r>
                      <a:r>
                        <a:rPr lang="en-GB" sz="1800" b="0" i="0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0" i="0" dirty="0">
                        <a:solidFill>
                          <a:srgbClr val="30394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i="0" u="none" strike="noStrike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42388.9</a:t>
                      </a:r>
                      <a:r>
                        <a:rPr lang="en-GB" sz="1800" b="0" i="0" dirty="0">
                          <a:solidFill>
                            <a:srgbClr val="30394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GB" sz="3200" b="0" i="0" dirty="0">
                        <a:solidFill>
                          <a:srgbClr val="30394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556881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05EC8A9-DC76-EB33-8BD3-79502BC0FE15}"/>
              </a:ext>
            </a:extLst>
          </p:cNvPr>
          <p:cNvGrpSpPr/>
          <p:nvPr/>
        </p:nvGrpSpPr>
        <p:grpSpPr>
          <a:xfrm>
            <a:off x="0" y="0"/>
            <a:ext cx="2600400" cy="6858000"/>
            <a:chOff x="0" y="0"/>
            <a:chExt cx="2600400" cy="6858000"/>
          </a:xfrm>
        </p:grpSpPr>
        <p:sp>
          <p:nvSpPr>
            <p:cNvPr id="14" name="Google Shape;139;p27">
              <a:extLst>
                <a:ext uri="{FF2B5EF4-FFF2-40B4-BE49-F238E27FC236}">
                  <a16:creationId xmlns:a16="http://schemas.microsoft.com/office/drawing/2014/main" id="{528FEAC4-AA1E-FB23-F984-D717977FD5E7}"/>
                </a:ext>
              </a:extLst>
            </p:cNvPr>
            <p:cNvSpPr/>
            <p:nvPr/>
          </p:nvSpPr>
          <p:spPr>
            <a:xfrm rot="16200000" flipH="1">
              <a:off x="854550" y="5112150"/>
              <a:ext cx="891300" cy="2600400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8;p27">
              <a:extLst>
                <a:ext uri="{FF2B5EF4-FFF2-40B4-BE49-F238E27FC236}">
                  <a16:creationId xmlns:a16="http://schemas.microsoft.com/office/drawing/2014/main" id="{0E3CA2B4-3487-6DE5-450F-490EF1205F2B}"/>
                </a:ext>
              </a:extLst>
            </p:cNvPr>
            <p:cNvSpPr/>
            <p:nvPr/>
          </p:nvSpPr>
          <p:spPr>
            <a:xfrm rot="16200000" flipH="1">
              <a:off x="82950" y="-82950"/>
              <a:ext cx="548400" cy="714300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0606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9;p27">
            <a:extLst>
              <a:ext uri="{FF2B5EF4-FFF2-40B4-BE49-F238E27FC236}">
                <a16:creationId xmlns:a16="http://schemas.microsoft.com/office/drawing/2014/main" id="{CC037F43-7476-09E7-37E5-B0F75D3187BF}"/>
              </a:ext>
            </a:extLst>
          </p:cNvPr>
          <p:cNvSpPr/>
          <p:nvPr/>
        </p:nvSpPr>
        <p:spPr>
          <a:xfrm rot="16200000" flipH="1">
            <a:off x="293456" y="812731"/>
            <a:ext cx="5723923" cy="5981721"/>
          </a:xfrm>
          <a:prstGeom prst="roundRect">
            <a:avLst>
              <a:gd name="adj" fmla="val 2174"/>
            </a:avLst>
          </a:prstGeom>
          <a:solidFill>
            <a:srgbClr val="0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DCE9B-ADE9-8459-B97A-5F767E09EB07}"/>
              </a:ext>
            </a:extLst>
          </p:cNvPr>
          <p:cNvSpPr txBox="1"/>
          <p:nvPr/>
        </p:nvSpPr>
        <p:spPr>
          <a:xfrm>
            <a:off x="2371940" y="192446"/>
            <a:ext cx="7548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Hydrogen Consumption Estimation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BBE17-EAF2-3F60-01B6-0DDE75D57B58}"/>
              </a:ext>
            </a:extLst>
          </p:cNvPr>
          <p:cNvSpPr txBox="1"/>
          <p:nvPr/>
        </p:nvSpPr>
        <p:spPr>
          <a:xfrm>
            <a:off x="2283911" y="1006052"/>
            <a:ext cx="174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RESULT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A1F00-5754-3113-F44D-C77F6E7D8443}"/>
              </a:ext>
            </a:extLst>
          </p:cNvPr>
          <p:cNvSpPr txBox="1"/>
          <p:nvPr/>
        </p:nvSpPr>
        <p:spPr>
          <a:xfrm>
            <a:off x="8424894" y="975977"/>
            <a:ext cx="174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INFERENCE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2B22613-99F9-ADAD-01C3-5FF0FA891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41336"/>
              </p:ext>
            </p:extLst>
          </p:nvPr>
        </p:nvGraphicFramePr>
        <p:xfrm>
          <a:off x="6363095" y="1386304"/>
          <a:ext cx="5637225" cy="1645920"/>
        </p:xfrm>
        <a:graphic>
          <a:graphicData uri="http://schemas.openxmlformats.org/drawingml/2006/table">
            <a:tbl>
              <a:tblPr/>
              <a:tblGrid>
                <a:gridCol w="1074656">
                  <a:extLst>
                    <a:ext uri="{9D8B030D-6E8A-4147-A177-3AD203B41FA5}">
                      <a16:colId xmlns:a16="http://schemas.microsoft.com/office/drawing/2014/main" val="3057153900"/>
                    </a:ext>
                  </a:extLst>
                </a:gridCol>
                <a:gridCol w="1225484">
                  <a:extLst>
                    <a:ext uri="{9D8B030D-6E8A-4147-A177-3AD203B41FA5}">
                      <a16:colId xmlns:a16="http://schemas.microsoft.com/office/drawing/2014/main" val="4276379554"/>
                    </a:ext>
                  </a:extLst>
                </a:gridCol>
                <a:gridCol w="980388">
                  <a:extLst>
                    <a:ext uri="{9D8B030D-6E8A-4147-A177-3AD203B41FA5}">
                      <a16:colId xmlns:a16="http://schemas.microsoft.com/office/drawing/2014/main" val="4239172692"/>
                    </a:ext>
                  </a:extLst>
                </a:gridCol>
                <a:gridCol w="1263192">
                  <a:extLst>
                    <a:ext uri="{9D8B030D-6E8A-4147-A177-3AD203B41FA5}">
                      <a16:colId xmlns:a16="http://schemas.microsoft.com/office/drawing/2014/main" val="2067518777"/>
                    </a:ext>
                  </a:extLst>
                </a:gridCol>
                <a:gridCol w="1093505">
                  <a:extLst>
                    <a:ext uri="{9D8B030D-6E8A-4147-A177-3AD203B41FA5}">
                      <a16:colId xmlns:a16="http://schemas.microsoft.com/office/drawing/2014/main" val="141676657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Country​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OLS</a:t>
                      </a:r>
                      <a:b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R-Squared​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OLS RMSE​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MLP</a:t>
                      </a:r>
                      <a:b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R-Squared​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1" i="0" u="none" strike="noStrike" cap="none" dirty="0">
                          <a:solidFill>
                            <a:srgbClr val="F5F5F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MLP RMSE​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74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Germany​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0.8964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5.3161​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-14.1927​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3.3709​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UK​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0.9924​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0.7721​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-0.4778​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1.4935​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694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India​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0.9168​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39.3398​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0.6721​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34.4978​</a:t>
                      </a:r>
                    </a:p>
                  </a:txBody>
                  <a:tcPr>
                    <a:lnL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48298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3749541A-E207-073B-E9CD-6B07D8D1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589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D53C0-EEFB-C4EF-C438-614772EC3F37}"/>
              </a:ext>
            </a:extLst>
          </p:cNvPr>
          <p:cNvSpPr txBox="1"/>
          <p:nvPr/>
        </p:nvSpPr>
        <p:spPr>
          <a:xfrm>
            <a:off x="6363095" y="3654203"/>
            <a:ext cx="52884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Ordinary Least Square (OLS) performs better than Multiple Layer Perceptron (MLP) in predicting Hydrogen Estimation for most countries, with higher R-Squared and lower RMSE.</a:t>
            </a:r>
          </a:p>
          <a:p>
            <a:pPr fontAlgn="base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UK excels in prediction using OLS and MLP.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CDA1E-59A6-CDC8-7954-053DFFDA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925" y="1406162"/>
            <a:ext cx="5514679" cy="507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8CE3E-6ECB-DB06-2D8E-4737E1168242}"/>
              </a:ext>
            </a:extLst>
          </p:cNvPr>
          <p:cNvSpPr txBox="1"/>
          <p:nvPr/>
        </p:nvSpPr>
        <p:spPr>
          <a:xfrm>
            <a:off x="6283047" y="3069013"/>
            <a:ext cx="3772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400" i="1" dirty="0">
                <a:solidFill>
                  <a:srgbClr val="822B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Predicted for 7 other countries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0F471-E05B-1057-4683-8CFE971DEE0F}"/>
              </a:ext>
            </a:extLst>
          </p:cNvPr>
          <p:cNvSpPr txBox="1"/>
          <p:nvPr/>
        </p:nvSpPr>
        <p:spPr>
          <a:xfrm>
            <a:off x="6363095" y="6388555"/>
            <a:ext cx="5288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1200" b="1" i="1" dirty="0"/>
              <a:t>NOTE: </a:t>
            </a:r>
            <a:r>
              <a:rPr lang="en-IN" sz="1200" i="1" dirty="0"/>
              <a:t>OLS -  Linear Regression Model, MLP - Neural Network Model</a:t>
            </a:r>
          </a:p>
        </p:txBody>
      </p:sp>
    </p:spTree>
    <p:extLst>
      <p:ext uri="{BB962C8B-B14F-4D97-AF65-F5344CB8AC3E}">
        <p14:creationId xmlns:p14="http://schemas.microsoft.com/office/powerpoint/2010/main" val="41322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9;p27">
            <a:extLst>
              <a:ext uri="{FF2B5EF4-FFF2-40B4-BE49-F238E27FC236}">
                <a16:creationId xmlns:a16="http://schemas.microsoft.com/office/drawing/2014/main" id="{F450118A-FBF2-8182-9DBF-EDB28BC0A9DD}"/>
              </a:ext>
            </a:extLst>
          </p:cNvPr>
          <p:cNvSpPr/>
          <p:nvPr/>
        </p:nvSpPr>
        <p:spPr>
          <a:xfrm rot="16200000" flipH="1">
            <a:off x="-139306" y="138783"/>
            <a:ext cx="6858001" cy="6580434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peline">
            <a:hlinkClick r:id="" action="ppaction://media"/>
            <a:extLst>
              <a:ext uri="{FF2B5EF4-FFF2-40B4-BE49-F238E27FC236}">
                <a16:creationId xmlns:a16="http://schemas.microsoft.com/office/drawing/2014/main" id="{7AE507C6-69AB-5438-69BF-0107AD9A1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943" t="5003" r="30644" b="9004"/>
          <a:stretch/>
        </p:blipFill>
        <p:spPr>
          <a:xfrm>
            <a:off x="150826" y="531097"/>
            <a:ext cx="6268827" cy="61966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2B20D-1206-F3AB-32EF-CB148B7CBEBF}"/>
              </a:ext>
            </a:extLst>
          </p:cNvPr>
          <p:cNvSpPr txBox="1"/>
          <p:nvPr/>
        </p:nvSpPr>
        <p:spPr>
          <a:xfrm>
            <a:off x="7899661" y="1941921"/>
            <a:ext cx="39529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GB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visualising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volumes through each entry point, we can identify the significance of both pipelines and LNG terminals in facilitating hydrogen imports.​</a:t>
            </a:r>
            <a:endParaRPr lang="en-IN" sz="2000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37B07-A798-9AB4-1BC0-85175C30BE9D}"/>
              </a:ext>
            </a:extLst>
          </p:cNvPr>
          <p:cNvSpPr txBox="1"/>
          <p:nvPr/>
        </p:nvSpPr>
        <p:spPr>
          <a:xfrm>
            <a:off x="7899661" y="4274710"/>
            <a:ext cx="38786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Utilising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EU Gas Pipeline Analysis to drive informed surplus Hydrogen Export Strategies.</a:t>
            </a:r>
            <a:endParaRPr lang="en-IN" sz="2000" dirty="0">
              <a:solidFill>
                <a:srgbClr val="37415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4E130-31A3-629E-8BA8-980540A4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35" y="1941394"/>
            <a:ext cx="668764" cy="668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4E674-E313-1318-CB92-37D762E6A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635" y="4243196"/>
            <a:ext cx="668764" cy="668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3F9A-CF47-DFE9-21F9-6C9B47D6E2DF}"/>
              </a:ext>
            </a:extLst>
          </p:cNvPr>
          <p:cNvSpPr txBox="1"/>
          <p:nvPr/>
        </p:nvSpPr>
        <p:spPr>
          <a:xfrm>
            <a:off x="7425017" y="947433"/>
            <a:ext cx="4179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INFERENCE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5D5E2C-54E0-2E86-17D2-3BC6E2D64B51}"/>
              </a:ext>
            </a:extLst>
          </p:cNvPr>
          <p:cNvSpPr txBox="1"/>
          <p:nvPr/>
        </p:nvSpPr>
        <p:spPr>
          <a:xfrm>
            <a:off x="0" y="78859"/>
            <a:ext cx="6579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EU Natural Gas Pipeline Network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8001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8;p27">
            <a:extLst>
              <a:ext uri="{FF2B5EF4-FFF2-40B4-BE49-F238E27FC236}">
                <a16:creationId xmlns:a16="http://schemas.microsoft.com/office/drawing/2014/main" id="{6E290950-0D12-E1DB-A854-431D7D72B62C}"/>
              </a:ext>
            </a:extLst>
          </p:cNvPr>
          <p:cNvSpPr/>
          <p:nvPr/>
        </p:nvSpPr>
        <p:spPr>
          <a:xfrm rot="16200000" flipH="1">
            <a:off x="5669437" y="-5669436"/>
            <a:ext cx="853126" cy="12192001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A184D-72AC-7DC0-0685-2617474C3E85}"/>
              </a:ext>
            </a:extLst>
          </p:cNvPr>
          <p:cNvSpPr txBox="1"/>
          <p:nvPr/>
        </p:nvSpPr>
        <p:spPr>
          <a:xfrm>
            <a:off x="2326847" y="140999"/>
            <a:ext cx="7538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5200"/>
              <a:buFont typeface="Roboto Black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765A5-5DF6-AE04-E2A6-09A8DBEF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32" y="1370724"/>
            <a:ext cx="904876" cy="904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4C0AF7-C9AF-38BF-04E1-FC7BB6D323D5}"/>
              </a:ext>
            </a:extLst>
          </p:cNvPr>
          <p:cNvSpPr txBox="1"/>
          <p:nvPr/>
        </p:nvSpPr>
        <p:spPr>
          <a:xfrm>
            <a:off x="2871197" y="1464130"/>
            <a:ext cx="7783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BDSS can be used as a critical initial step for exploring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dynamics of the hydrogen market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9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7F3AC-93B0-D793-70F8-04015475FA7E}"/>
              </a:ext>
            </a:extLst>
          </p:cNvPr>
          <p:cNvSpPr txBox="1"/>
          <p:nvPr/>
        </p:nvSpPr>
        <p:spPr>
          <a:xfrm>
            <a:off x="2871196" y="2536586"/>
            <a:ext cx="7783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By predicting hydrogen consumption, subsidies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strategized to reduce production costs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94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9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E11466-FE77-2787-4FA0-4B4B91D1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82" y="2578765"/>
            <a:ext cx="561975" cy="5619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75AEA0-BED2-A223-A5CA-88523EFE210C}"/>
              </a:ext>
            </a:extLst>
          </p:cNvPr>
          <p:cNvSpPr txBox="1"/>
          <p:nvPr/>
        </p:nvSpPr>
        <p:spPr>
          <a:xfrm>
            <a:off x="2871196" y="3554810"/>
            <a:ext cx="7853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1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Potential export avenues </a:t>
            </a:r>
            <a:r>
              <a:rPr lang="en-US" sz="1800" b="0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for Ireland's surplus hydrogen, such as Germany, can be discovered through the </a:t>
            </a:r>
            <a:r>
              <a:rPr lang="en-GB" sz="1800" b="0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utilization</a:t>
            </a:r>
            <a:r>
              <a:rPr lang="en-US" sz="1800" b="0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 of BDSS.</a:t>
            </a:r>
            <a:r>
              <a:rPr lang="en-US" sz="1800" b="0" i="0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303942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A4006D1-B6CE-103D-F834-721BFE66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744" y="3601751"/>
            <a:ext cx="552450" cy="552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8F6BE0-451A-8A2B-1098-084CFAC5D5EA}"/>
              </a:ext>
            </a:extLst>
          </p:cNvPr>
          <p:cNvSpPr txBox="1"/>
          <p:nvPr/>
        </p:nvSpPr>
        <p:spPr>
          <a:xfrm>
            <a:off x="2871196" y="4615211"/>
            <a:ext cx="799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BDSS can </a:t>
            </a:r>
            <a:r>
              <a:rPr lang="en-US" sz="1800" b="1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assist governments and groups </a:t>
            </a:r>
            <a:r>
              <a:rPr lang="en-US" sz="1800" b="0" i="0" u="none" strike="noStrike" dirty="0">
                <a:solidFill>
                  <a:srgbClr val="303942"/>
                </a:solidFill>
                <a:effectLst/>
                <a:latin typeface="Arial" panose="020B0604020202020204" pitchFamily="34" charset="0"/>
              </a:rPr>
              <a:t>in the design of efficient policies for transitioning to clean energy.</a:t>
            </a:r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32D50A-136B-6D36-19C2-040AE6026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909" y="4615211"/>
            <a:ext cx="642121" cy="6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6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imate-resilient Public Infrastructure Thesis Defense by Slidesgo">
  <a:themeElements>
    <a:clrScheme name="Simple Light">
      <a:dk1>
        <a:srgbClr val="303942"/>
      </a:dk1>
      <a:lt1>
        <a:srgbClr val="F5F5F5"/>
      </a:lt1>
      <a:dk2>
        <a:srgbClr val="6C6465"/>
      </a:dk2>
      <a:lt2>
        <a:srgbClr val="45525F"/>
      </a:lt2>
      <a:accent1>
        <a:srgbClr val="8D8E92"/>
      </a:accent1>
      <a:accent2>
        <a:srgbClr val="5E70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limate-resilient Public Infrastructure Thesis Defense by Slidesgo">
  <a:themeElements>
    <a:clrScheme name="Simple Light">
      <a:dk1>
        <a:srgbClr val="303942"/>
      </a:dk1>
      <a:lt1>
        <a:srgbClr val="F5F5F5"/>
      </a:lt1>
      <a:dk2>
        <a:srgbClr val="6C6465"/>
      </a:dk2>
      <a:lt2>
        <a:srgbClr val="45525F"/>
      </a:lt2>
      <a:accent1>
        <a:srgbClr val="8D8E92"/>
      </a:accent1>
      <a:accent2>
        <a:srgbClr val="5E70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945</Words>
  <Application>Microsoft Office PowerPoint</Application>
  <PresentationFormat>Widescreen</PresentationFormat>
  <Paragraphs>142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Bebas Neue</vt:lpstr>
      <vt:lpstr>Calibri</vt:lpstr>
      <vt:lpstr>Calibri Light</vt:lpstr>
      <vt:lpstr>Nunito Light</vt:lpstr>
      <vt:lpstr>PT Sans</vt:lpstr>
      <vt:lpstr>Roboto</vt:lpstr>
      <vt:lpstr>Roboto Black</vt:lpstr>
      <vt:lpstr>Roboto Medium</vt:lpstr>
      <vt:lpstr>Segoe UI</vt:lpstr>
      <vt:lpstr>Söhne</vt:lpstr>
      <vt:lpstr>Times New Roman</vt:lpstr>
      <vt:lpstr>Office Theme</vt:lpstr>
      <vt:lpstr>Climate-resilient Public Infrastructure Thesis Defense by Slidesgo</vt:lpstr>
      <vt:lpstr>1_Climate-resilient Public Infrastructure Thesis Defense by Slidesgo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Disha Shetty</dc:creator>
  <cp:lastModifiedBy>Anushka Jain</cp:lastModifiedBy>
  <cp:revision>111</cp:revision>
  <dcterms:created xsi:type="dcterms:W3CDTF">2023-08-07T16:06:33Z</dcterms:created>
  <dcterms:modified xsi:type="dcterms:W3CDTF">2023-08-13T15:45:25Z</dcterms:modified>
</cp:coreProperties>
</file>